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76" r:id="rId2"/>
    <p:sldId id="305" r:id="rId3"/>
    <p:sldId id="299" r:id="rId4"/>
    <p:sldId id="435" r:id="rId5"/>
    <p:sldId id="365" r:id="rId6"/>
    <p:sldId id="366" r:id="rId7"/>
    <p:sldId id="376" r:id="rId8"/>
    <p:sldId id="377" r:id="rId9"/>
    <p:sldId id="445" r:id="rId10"/>
    <p:sldId id="350" r:id="rId11"/>
    <p:sldId id="436" r:id="rId12"/>
    <p:sldId id="437" r:id="rId13"/>
    <p:sldId id="287" r:id="rId14"/>
    <p:sldId id="347" r:id="rId15"/>
    <p:sldId id="438" r:id="rId16"/>
    <p:sldId id="348" r:id="rId17"/>
    <p:sldId id="446" r:id="rId18"/>
    <p:sldId id="449" r:id="rId19"/>
    <p:sldId id="450" r:id="rId20"/>
    <p:sldId id="447" r:id="rId21"/>
    <p:sldId id="367" r:id="rId22"/>
    <p:sldId id="359" r:id="rId23"/>
    <p:sldId id="385" r:id="rId24"/>
    <p:sldId id="439" r:id="rId25"/>
    <p:sldId id="440" r:id="rId26"/>
    <p:sldId id="353" r:id="rId27"/>
    <p:sldId id="357" r:id="rId28"/>
    <p:sldId id="356" r:id="rId29"/>
    <p:sldId id="354" r:id="rId30"/>
    <p:sldId id="370" r:id="rId31"/>
    <p:sldId id="381" r:id="rId32"/>
    <p:sldId id="382" r:id="rId33"/>
    <p:sldId id="441" r:id="rId34"/>
    <p:sldId id="442" r:id="rId35"/>
    <p:sldId id="444" r:id="rId36"/>
    <p:sldId id="383" r:id="rId37"/>
    <p:sldId id="431" r:id="rId38"/>
    <p:sldId id="432" r:id="rId39"/>
    <p:sldId id="386" r:id="rId40"/>
    <p:sldId id="397" r:id="rId41"/>
    <p:sldId id="389" r:id="rId42"/>
    <p:sldId id="387" r:id="rId43"/>
    <p:sldId id="422" r:id="rId44"/>
    <p:sldId id="448" r:id="rId45"/>
    <p:sldId id="374" r:id="rId46"/>
    <p:sldId id="371" r:id="rId47"/>
    <p:sldId id="402" r:id="rId48"/>
    <p:sldId id="401" r:id="rId49"/>
    <p:sldId id="400" r:id="rId50"/>
    <p:sldId id="399" r:id="rId51"/>
    <p:sldId id="409" r:id="rId52"/>
    <p:sldId id="408" r:id="rId53"/>
    <p:sldId id="38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291" autoAdjust="0"/>
  </p:normalViewPr>
  <p:slideViewPr>
    <p:cSldViewPr>
      <p:cViewPr varScale="1">
        <p:scale>
          <a:sx n="115" d="100"/>
          <a:sy n="115" d="100"/>
        </p:scale>
        <p:origin x="154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49D-C8E3-4C42-934F-DD08D3FCDA34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2C75F-9DFA-45DE-AA9C-CF2A85D05B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89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C75F-9DFA-45DE-AA9C-CF2A85D05BB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729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C75F-9DFA-45DE-AA9C-CF2A85D05BBF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221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C75F-9DFA-45DE-AA9C-CF2A85D05BB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50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C75F-9DFA-45DE-AA9C-CF2A85D05BB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83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92C75F-9DFA-45DE-AA9C-CF2A85D05BB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5129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495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34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99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30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123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446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1423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01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86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88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2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97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128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644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441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697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DFE4C-B4EA-4251-BCF5-66D4D99BFCED}" type="datetimeFigureOut">
              <a:rPr lang="es-MX" smtClean="0"/>
              <a:t>03/10/2022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B784A29-C1C9-41F6-B16B-EF1DCCB92E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54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jp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0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 flipV="1">
            <a:off x="342900" y="267652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342900" y="188913"/>
            <a:ext cx="8477250" cy="2286000"/>
          </a:xfrm>
          <a:prstGeom prst="flowChartAlternateProcess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s-MX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-169863" y="557213"/>
            <a:ext cx="93995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Tx/>
              <a:buNone/>
            </a:pPr>
            <a:r>
              <a:rPr lang="es-MX" alt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EJIDO</a:t>
            </a:r>
            <a:r>
              <a:rPr lang="es-MX" alt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MX" alt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MX" alt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SAN NICOLÁS TOTOLAPAN</a:t>
            </a:r>
            <a:endParaRPr lang="es-MX" altLang="en-US" sz="4900" dirty="0">
              <a:solidFill>
                <a:schemeClr val="bg1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873219" y="6447955"/>
            <a:ext cx="2096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s-MX" altLang="en-US" dirty="0" smtClean="0">
                <a:latin typeface="Times New Roman" pitchFamily="18" charset="0"/>
              </a:rPr>
              <a:t>OCTUBRE 2022</a:t>
            </a:r>
            <a:endParaRPr lang="es-MX" altLang="en-US" dirty="0">
              <a:latin typeface="Times New Roman" pitchFamily="18" charset="0"/>
            </a:endParaRPr>
          </a:p>
        </p:txBody>
      </p:sp>
      <p:sp>
        <p:nvSpPr>
          <p:cNvPr id="2055" name="8 CuadroTexto"/>
          <p:cNvSpPr txBox="1">
            <a:spLocks noChangeArrowheads="1"/>
          </p:cNvSpPr>
          <p:nvPr/>
        </p:nvSpPr>
        <p:spPr bwMode="auto">
          <a:xfrm>
            <a:off x="204161" y="289801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Juan Ortiz Tenorio</a:t>
            </a:r>
          </a:p>
          <a:p>
            <a:pPr algn="ctr" eaLnBrk="1" hangingPunct="1"/>
            <a:r>
              <a:rPr lang="es-MX" sz="1500" dirty="0" smtClean="0"/>
              <a:t>Presidente</a:t>
            </a:r>
            <a:endParaRPr lang="es-MX" sz="1500" dirty="0"/>
          </a:p>
        </p:txBody>
      </p:sp>
      <p:sp>
        <p:nvSpPr>
          <p:cNvPr id="2057" name="10 CuadroTexto"/>
          <p:cNvSpPr txBox="1">
            <a:spLocks noChangeArrowheads="1"/>
          </p:cNvSpPr>
          <p:nvPr/>
        </p:nvSpPr>
        <p:spPr bwMode="auto">
          <a:xfrm>
            <a:off x="66443" y="4545727"/>
            <a:ext cx="2775742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 smtClean="0"/>
              <a:t>Blanca Estela Rodríguez González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  <p:sp>
        <p:nvSpPr>
          <p:cNvPr id="2058" name="11 CuadroTexto"/>
          <p:cNvSpPr txBox="1">
            <a:spLocks noChangeArrowheads="1"/>
          </p:cNvSpPr>
          <p:nvPr/>
        </p:nvSpPr>
        <p:spPr bwMode="auto">
          <a:xfrm>
            <a:off x="-78960" y="5980837"/>
            <a:ext cx="3243718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/>
              <a:t>María </a:t>
            </a:r>
            <a:r>
              <a:rPr lang="es-MX" dirty="0" smtClean="0"/>
              <a:t>del Carmen Martínez Mendoza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  <p:pic>
        <p:nvPicPr>
          <p:cNvPr id="1026" name="Picture 2" descr="C:\Users\JOSEFA\Desktop\EJIDO CON FONDO B Y 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2548824" y="2852935"/>
            <a:ext cx="3967392" cy="38870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9 CuadroTexto"/>
          <p:cNvSpPr txBox="1">
            <a:spLocks noChangeArrowheads="1"/>
          </p:cNvSpPr>
          <p:nvPr/>
        </p:nvSpPr>
        <p:spPr bwMode="auto">
          <a:xfrm>
            <a:off x="6064751" y="4092484"/>
            <a:ext cx="29337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Octavio Gallegos García</a:t>
            </a:r>
            <a:endParaRPr lang="es-MX" b="1" dirty="0"/>
          </a:p>
          <a:p>
            <a:pPr algn="ctr" eaLnBrk="1" hangingPunct="1"/>
            <a:r>
              <a:rPr lang="es-MX" sz="1500" dirty="0"/>
              <a:t>1°Secretario</a:t>
            </a: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DB184E1C-95A6-4FB9-B89B-F0085CC0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22" y="3443008"/>
            <a:ext cx="28194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 smtClean="0"/>
              <a:t>Gerardo Vértiz Rosas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D2772E98-2BEA-4C9B-92EF-99AF5F6A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960" y="4033233"/>
            <a:ext cx="324371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Ernesto Camacho Gómez</a:t>
            </a:r>
            <a:endParaRPr lang="es-MX" b="1" dirty="0"/>
          </a:p>
          <a:p>
            <a:pPr algn="ctr" eaLnBrk="1" hangingPunct="1"/>
            <a:r>
              <a:rPr lang="es-MX" sz="1500" dirty="0" smtClean="0"/>
              <a:t>Secretario</a:t>
            </a:r>
            <a:endParaRPr lang="es-MX" sz="1500" dirty="0"/>
          </a:p>
        </p:txBody>
      </p:sp>
      <p:sp>
        <p:nvSpPr>
          <p:cNvPr id="14" name="11 CuadroTexto">
            <a:extLst>
              <a:ext uri="{FF2B5EF4-FFF2-40B4-BE49-F238E27FC236}">
                <a16:creationId xmlns:a16="http://schemas.microsoft.com/office/drawing/2014/main" id="{8B98AF32-DACD-406A-86A8-6CFD5DEF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91" y="5335220"/>
            <a:ext cx="316475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Lucrecia de la Rosa Rosas</a:t>
            </a:r>
            <a:endParaRPr lang="es-MX" b="1" dirty="0"/>
          </a:p>
          <a:p>
            <a:pPr algn="ctr" eaLnBrk="1" hangingPunct="1"/>
            <a:r>
              <a:rPr lang="es-MX" sz="1500" dirty="0" smtClean="0"/>
              <a:t>Tesorera</a:t>
            </a:r>
            <a:endParaRPr lang="es-MX" sz="1500" dirty="0"/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63285689-B2BD-4530-8BAC-83B1955D7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675" y="2877835"/>
            <a:ext cx="342932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Luis Enrique Fuentes Gómez</a:t>
            </a:r>
            <a:endParaRPr lang="es-MX" b="1" dirty="0"/>
          </a:p>
          <a:p>
            <a:pPr algn="ctr" eaLnBrk="1" hangingPunct="1"/>
            <a:r>
              <a:rPr lang="es-MX" sz="1500" dirty="0"/>
              <a:t>Consejo de vigilancia</a:t>
            </a:r>
          </a:p>
        </p:txBody>
      </p:sp>
      <p:sp>
        <p:nvSpPr>
          <p:cNvPr id="16" name="9 CuadroTexto">
            <a:extLst>
              <a:ext uri="{FF2B5EF4-FFF2-40B4-BE49-F238E27FC236}">
                <a16:creationId xmlns:a16="http://schemas.microsoft.com/office/drawing/2014/main" id="{364A04E6-C1AF-4BC0-914C-F19079ED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5872" y="3542014"/>
            <a:ext cx="335145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 smtClean="0"/>
              <a:t>Olga Lidia Vértiz Fuentes 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  <p:sp>
        <p:nvSpPr>
          <p:cNvPr id="17" name="9 CuadroTexto">
            <a:extLst>
              <a:ext uri="{FF2B5EF4-FFF2-40B4-BE49-F238E27FC236}">
                <a16:creationId xmlns:a16="http://schemas.microsoft.com/office/drawing/2014/main" id="{B7B3B65D-1269-4872-9E05-AF4A025B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936" y="4692648"/>
            <a:ext cx="324978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 smtClean="0"/>
              <a:t>José Antonio Camacho Pérez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  <p:sp>
        <p:nvSpPr>
          <p:cNvPr id="18" name="9 CuadroTexto">
            <a:extLst>
              <a:ext uri="{FF2B5EF4-FFF2-40B4-BE49-F238E27FC236}">
                <a16:creationId xmlns:a16="http://schemas.microsoft.com/office/drawing/2014/main" id="{794BEF4A-E7FF-4FCD-BDC4-3849FAC3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780" y="5190715"/>
            <a:ext cx="330594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b="1" dirty="0" smtClean="0"/>
              <a:t>Octaviano Ruíz Gallegos</a:t>
            </a:r>
            <a:endParaRPr lang="es-MX" b="1" dirty="0"/>
          </a:p>
          <a:p>
            <a:pPr algn="ctr" eaLnBrk="1" hangingPunct="1"/>
            <a:r>
              <a:rPr lang="es-MX" sz="1500" dirty="0"/>
              <a:t>2° Secretario</a:t>
            </a:r>
          </a:p>
        </p:txBody>
      </p:sp>
      <p:sp>
        <p:nvSpPr>
          <p:cNvPr id="19" name="9 CuadroTexto">
            <a:extLst>
              <a:ext uri="{FF2B5EF4-FFF2-40B4-BE49-F238E27FC236}">
                <a16:creationId xmlns:a16="http://schemas.microsoft.com/office/drawing/2014/main" id="{9D69254A-3742-4D58-A110-4A4978473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936" y="5743700"/>
            <a:ext cx="308510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s-MX" dirty="0" smtClean="0"/>
              <a:t>Matilde Martínez Ventura</a:t>
            </a:r>
            <a:endParaRPr lang="es-MX" dirty="0"/>
          </a:p>
          <a:p>
            <a:pPr algn="ctr" eaLnBrk="1" hangingPunct="1"/>
            <a:r>
              <a:rPr lang="es-MX" sz="1500" dirty="0"/>
              <a:t>Suplente</a:t>
            </a:r>
          </a:p>
        </p:txBody>
      </p:sp>
    </p:spTree>
    <p:extLst>
      <p:ext uri="{BB962C8B-B14F-4D97-AF65-F5344CB8AC3E}">
        <p14:creationId xmlns:p14="http://schemas.microsoft.com/office/powerpoint/2010/main" val="41266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30696" y="1011606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ABB6019E-FB11-40A6-A8E0-748E4498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6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Granja Didáctica</a:t>
            </a:r>
            <a:r>
              <a:rPr lang="es-MX" sz="3600" dirty="0"/>
              <a:t/>
            </a:r>
            <a:br>
              <a:rPr lang="es-MX" sz="3600" dirty="0"/>
            </a:br>
            <a:endParaRPr lang="es-MX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JOSEFA\Desktop\EJIDO CON FONDO B Y N.jpg">
            <a:extLst>
              <a:ext uri="{FF2B5EF4-FFF2-40B4-BE49-F238E27FC236}">
                <a16:creationId xmlns:a16="http://schemas.microsoft.com/office/drawing/2014/main" id="{822212F1-BF63-450D-A975-A480B7AD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96482" y="6733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CE6682-5C6B-4DCD-8C6C-14FD3008FF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3" y="165246"/>
            <a:ext cx="766666" cy="738967"/>
          </a:xfrm>
          <a:prstGeom prst="rect">
            <a:avLst/>
          </a:prstGeom>
        </p:spPr>
      </p:pic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68D9CE13-7EBE-43E8-8D15-23260598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19858"/>
            <a:ext cx="4464496" cy="4126536"/>
          </a:xfrm>
        </p:spPr>
        <p:txBody>
          <a:bodyPr>
            <a:norm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Además hay una área destinada a la convivencia, ya que la granja cuenta con palapa con asador, cocineta, kiosco con bancas y mesas rústicas, juegos infantiles y sanitarios.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Granja también cuenta con invernadero y Salón de usos múltiples ideal para realizar eventos familiares, sociales y talleres ambientales para grupos escolares, en los que se les enseña a trabajar con el amaranto y el maíz,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 mermelada entre otras actividades.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BCC38C-6EE5-4F4E-A222-C7539D0D3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35" y="3632181"/>
            <a:ext cx="2419365" cy="322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D94E8F-D487-74A3-49CF-3465B9D4B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21" y="1135348"/>
            <a:ext cx="2055314" cy="273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12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37532" y="1151624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1" name="Picture 2" descr="C:\Users\JOSEFA\Desktop\EJIDO CON FONDO B Y N.jpg">
            <a:extLst>
              <a:ext uri="{FF2B5EF4-FFF2-40B4-BE49-F238E27FC236}">
                <a16:creationId xmlns:a16="http://schemas.microsoft.com/office/drawing/2014/main" id="{822212F1-BF63-450D-A975-A480B7AD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96482" y="6733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CE6682-5C6B-4DCD-8C6C-14FD3008FF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3" y="165246"/>
            <a:ext cx="766666" cy="73896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8E6DBBF-29BC-4AB0-A84E-484E5317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55" y="4286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Campismo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Plan de la máquina”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C07A65F-4A45-42A9-B327-360BD037A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" b="26316"/>
          <a:stretch/>
        </p:blipFill>
        <p:spPr>
          <a:xfrm>
            <a:off x="33142" y="4586764"/>
            <a:ext cx="3003884" cy="220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76AF45E-99BB-4E83-9EB9-5EB5F0068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067" y="4458316"/>
            <a:ext cx="2591276" cy="209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C0620DC-F730-4465-82BA-C14DB5B229DF}"/>
              </a:ext>
            </a:extLst>
          </p:cNvPr>
          <p:cNvSpPr txBox="1"/>
          <p:nvPr/>
        </p:nvSpPr>
        <p:spPr>
          <a:xfrm>
            <a:off x="357660" y="1351254"/>
            <a:ext cx="8482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 un área de 6 hectáreas completamente definida con malla ciclónica en la que encontrarán fogateros, asadores, sanitarios con regaderas, vigilancia las 24 horas del día en servicio los 365 días del año para acampar.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0D8BDA-2C29-2A79-EE30-60E4075B67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50" y="2386455"/>
            <a:ext cx="3093993" cy="232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92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37532" y="1151624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1" name="Picture 2" descr="C:\Users\JOSEFA\Desktop\EJIDO CON FONDO B Y N.jpg">
            <a:extLst>
              <a:ext uri="{FF2B5EF4-FFF2-40B4-BE49-F238E27FC236}">
                <a16:creationId xmlns:a16="http://schemas.microsoft.com/office/drawing/2014/main" id="{822212F1-BF63-450D-A975-A480B7AD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96482" y="6733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CE6682-5C6B-4DCD-8C6C-14FD3008FF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3" y="165246"/>
            <a:ext cx="766666" cy="73896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8E6DBBF-29BC-4AB0-A84E-484E5317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55" y="4286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Campismo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Plan de la máquina”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CD477B-5DCC-4267-3F59-DF42116E4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3" y="1455129"/>
            <a:ext cx="3211422" cy="241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BD6F85-7B7E-570B-E46E-AF1B6A0F91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79" y="1308246"/>
            <a:ext cx="2069303" cy="275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1739A9-F0B0-40BF-6894-25699C1AE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3951951"/>
            <a:ext cx="3705048" cy="278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80195" y="986201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8203" y="118592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6C20CD-9A0E-45C6-A9C3-124C4AA97A6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84" y="155746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38CA8F5-1210-4448-9EDD-BE742AA5C60A}"/>
              </a:ext>
            </a:extLst>
          </p:cNvPr>
          <p:cNvSpPr txBox="1">
            <a:spLocks/>
          </p:cNvSpPr>
          <p:nvPr/>
        </p:nvSpPr>
        <p:spPr>
          <a:xfrm>
            <a:off x="1398143" y="13014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Cabañas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La Escondida”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7AC6F7-A99A-4809-AC47-641D5E0CD07C}"/>
              </a:ext>
            </a:extLst>
          </p:cNvPr>
          <p:cNvSpPr txBox="1"/>
          <p:nvPr/>
        </p:nvSpPr>
        <p:spPr>
          <a:xfrm>
            <a:off x="480195" y="1135839"/>
            <a:ext cx="8145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 un área de 4 hectáreas completamente definida con malla ciclónica, con vigilancia las 24 horas del día, en servicio los 365 días del año. </a:t>
            </a: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Contamos con cabañas de estilo rustico y tipo alpino que van de lo tradicional para 2 personas, 4 personas, 5 y 6 personas, así también como las comunitarias que son para 18 personas.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27234-DBF0-A947-59F6-7F71435C2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29405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4653B8-2A54-A203-9CDC-F138DE8E6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53" y="3233969"/>
            <a:ext cx="4133867" cy="31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6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36848" y="95388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65162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1AE19D-BAA8-450B-8837-A153B85D35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32" y="165775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7390441-6EA4-40B4-9A67-B2481DD0F9DD}"/>
              </a:ext>
            </a:extLst>
          </p:cNvPr>
          <p:cNvSpPr txBox="1">
            <a:spLocks/>
          </p:cNvSpPr>
          <p:nvPr/>
        </p:nvSpPr>
        <p:spPr>
          <a:xfrm>
            <a:off x="1208558" y="65162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Cabañas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La Escondida”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672F59-54F3-3370-29E6-D3006E5AF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4255"/>
            <a:ext cx="3544441" cy="265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005556-1B49-0A85-566D-14E48DEB0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52224"/>
            <a:ext cx="3240360" cy="26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632828-6094-4090-D499-FB76414222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7" y="3981394"/>
            <a:ext cx="3701201" cy="277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19D366-1777-1F7F-9AF3-BC963B4785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2" y="4030641"/>
            <a:ext cx="3445963" cy="258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36848" y="95388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65162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1AE19D-BAA8-450B-8837-A153B85D35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32" y="165775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7390441-6EA4-40B4-9A67-B2481DD0F9DD}"/>
              </a:ext>
            </a:extLst>
          </p:cNvPr>
          <p:cNvSpPr txBox="1">
            <a:spLocks/>
          </p:cNvSpPr>
          <p:nvPr/>
        </p:nvSpPr>
        <p:spPr>
          <a:xfrm>
            <a:off x="1208558" y="65162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Cabañas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La Escondida”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80D76A-E114-0F67-5FA4-B2256EB3A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9" y="1196752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5F2D27-A221-F6F9-D7ED-0C1919AF7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02" y="1196752"/>
            <a:ext cx="2363454" cy="314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574B78-DA30-8343-11EE-C889E2AEC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28" y="3940849"/>
            <a:ext cx="3686321" cy="276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8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80520" y="1124744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8203" y="6547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6889B3-342F-41BA-AB20-27C98DCCF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39" y="147158"/>
            <a:ext cx="766666" cy="7389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F0C1CA-36CC-42E6-8506-4A2FF0B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0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Truchero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Potreritos”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204829-B4B3-4B7A-8E32-153807E9A015}"/>
              </a:ext>
            </a:extLst>
          </p:cNvPr>
          <p:cNvSpPr txBox="1"/>
          <p:nvPr/>
        </p:nvSpPr>
        <p:spPr>
          <a:xfrm>
            <a:off x="480786" y="1503948"/>
            <a:ext cx="8145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Es un área la cual se ubica en el paraje llamado potreritos, en el que se realiza la conservación, reproducción y aprovechamiento al menudeo y mayoreo de la trucha arcoíris a través de la pesca recreativa ; además de ofrecer servicio de restaurante.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7BFDA1-31CA-470D-92D7-4DD4B5A39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7"/>
          <a:stretch/>
        </p:blipFill>
        <p:spPr>
          <a:xfrm>
            <a:off x="480786" y="3002816"/>
            <a:ext cx="4484295" cy="297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02E8C11-4593-4821-940A-342C0DD38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50" y="2917284"/>
            <a:ext cx="2822222" cy="314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5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53355" y="1012140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8203" y="6547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6889B3-342F-41BA-AB20-27C98DCCF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39" y="147158"/>
            <a:ext cx="766666" cy="7389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F0C1CA-36CC-42E6-8506-4A2FF0B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79" y="147158"/>
            <a:ext cx="6347713" cy="82053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El Laberinto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A1CF12-47E1-A40C-382F-4FFBD4CBC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45651" y="471533"/>
            <a:ext cx="5566681" cy="693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6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41399" y="1196752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53392" y="242640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6889B3-342F-41BA-AB20-27C98DCCF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39" y="147158"/>
            <a:ext cx="766666" cy="7389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F0C1CA-36CC-42E6-8506-4A2FF0B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79" y="147158"/>
            <a:ext cx="6347713" cy="82053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err="1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Venadario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La Guinda”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F6E73C-D73B-8C14-90A4-25B69E53DCF3}"/>
              </a:ext>
            </a:extLst>
          </p:cNvPr>
          <p:cNvSpPr txBox="1"/>
          <p:nvPr/>
        </p:nvSpPr>
        <p:spPr>
          <a:xfrm>
            <a:off x="307027" y="1449975"/>
            <a:ext cx="81453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Contamos con una Unidad de Manejo y Aprovechamiento (UMA) de venado cola blanca (</a:t>
            </a:r>
            <a:r>
              <a:rPr lang="es-MX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Odoicoleus</a:t>
            </a:r>
            <a:r>
              <a:rPr lang="es-MX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virginianus</a:t>
            </a:r>
            <a:r>
              <a:rPr lang="es-MX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mexicanus</a:t>
            </a:r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de 3 Has.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Corral de manejo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cuarentena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 agostaderos</a:t>
            </a:r>
          </a:p>
          <a:p>
            <a:pPr algn="just"/>
            <a:endParaRPr lang="es-MX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8442057-4B83-6443-7523-66F01356C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39" y="2380472"/>
            <a:ext cx="5350210" cy="401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9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79127" y="1196752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81446" y="201859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6889B3-342F-41BA-AB20-27C98DCCF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39" y="147158"/>
            <a:ext cx="766666" cy="7389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F0C1CA-36CC-42E6-8506-4A2FF0B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79" y="147158"/>
            <a:ext cx="6347713" cy="82053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err="1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Venadario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La Guinda”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697D015-2C54-E3F9-64A2-3624E1D83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6" y="1988840"/>
            <a:ext cx="3533152" cy="354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2FC05A-B278-FD5C-BF60-113278545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33" y="1700808"/>
            <a:ext cx="3525806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7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endParaRPr lang="es-MX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2" y="1844824"/>
            <a:ext cx="8352929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SUPERFICIE: 2,589.5</a:t>
            </a:r>
          </a:p>
          <a:p>
            <a:pPr marL="0" indent="0">
              <a:buNone/>
            </a:pPr>
            <a:r>
              <a:rPr lang="es-MX" sz="1600" dirty="0"/>
              <a:t> 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NUMERO DE EJIDATARIOS: </a:t>
            </a:r>
            <a:r>
              <a:rPr lang="es-MX" sz="1600" dirty="0" smtClean="0"/>
              <a:t>334</a:t>
            </a:r>
            <a:endParaRPr lang="es-MX" sz="1600" dirty="0"/>
          </a:p>
          <a:p>
            <a:pPr marL="0" indent="0">
              <a:buNone/>
            </a:pPr>
            <a:endParaRPr lang="es-MX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621706" y="14850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CB2895-A76A-47C3-A54A-06A8CA07EAA5}"/>
              </a:ext>
            </a:extLst>
          </p:cNvPr>
          <p:cNvSpPr txBox="1"/>
          <p:nvPr/>
        </p:nvSpPr>
        <p:spPr>
          <a:xfrm>
            <a:off x="2555776" y="1259632"/>
            <a:ext cx="3456384" cy="373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EJIDO SAN NICOLAS TOTOLAPAN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2227B75-8A7A-47A0-B342-D136CC849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64" y="1844824"/>
            <a:ext cx="5373634" cy="41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90366" y="1200788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8203" y="6547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6889B3-342F-41BA-AB20-27C98DCCF5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39" y="147158"/>
            <a:ext cx="766666" cy="7389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CF0C1CA-36CC-42E6-8506-4A2FF0B9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79" y="147158"/>
            <a:ext cx="6347713" cy="82053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Mirador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La Virgen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BC4F12-EFF7-44EA-F2C4-25E1DE7F1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3" y="1419228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CA8FB6-8652-DB0B-8A18-BFB875273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46" y="3734966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0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608656" y="24566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3EF565D-E2CB-4EC4-A60D-B9900854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53" y="116632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Vivero Forestal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Potreritos”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409A8FA-F5A5-4CFE-AD3B-221EDCF8B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8" y="1716506"/>
            <a:ext cx="3163859" cy="237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3C6558-206A-479D-9AB8-97F91C720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57200"/>
            <a:ext cx="3387352" cy="237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D88015-2F40-46FC-84C4-CAF449DFD4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5"/>
          <a:stretch/>
        </p:blipFill>
        <p:spPr>
          <a:xfrm>
            <a:off x="2555776" y="4409168"/>
            <a:ext cx="3295952" cy="20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8BA2728-C0DE-4DE3-AD75-9B429F89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18" y="89782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Palapas y áreas comunes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3AD31A6-8D51-49EA-8C1D-A8FAFBF1E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1" y="1083675"/>
            <a:ext cx="2897079" cy="214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40C563-BCD1-4413-B36A-8C5EC6D74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806" y="1010889"/>
            <a:ext cx="3156284" cy="236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D21713-F9E9-41C3-9163-BE4E48AD64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649" b="17356"/>
          <a:stretch/>
        </p:blipFill>
        <p:spPr>
          <a:xfrm>
            <a:off x="2853242" y="2793226"/>
            <a:ext cx="3029017" cy="3999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D24726-D4C3-43FD-8411-11AB9B952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38" y="4609474"/>
            <a:ext cx="2792549" cy="193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C6E081-C822-465F-8AAA-83B57DCEAF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748" y="4043430"/>
            <a:ext cx="2318611" cy="307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1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77319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35310" y="24595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C261200-296C-48BD-BF7E-738BD3F1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38" y="269730"/>
            <a:ext cx="6347713" cy="73793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Salón de usos múltiples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462811-934D-45FF-AAE0-761023ED6547}"/>
              </a:ext>
            </a:extLst>
          </p:cNvPr>
          <p:cNvSpPr txBox="1"/>
          <p:nvPr/>
        </p:nvSpPr>
        <p:spPr>
          <a:xfrm>
            <a:off x="333907" y="1171320"/>
            <a:ext cx="85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Contamos con 2 salones de usos múltiples uno ubicado en el paraje “La Escondida” y otro dentro de la Granja Didáctica, se rentan para reuniones familiares, reuniones de trabajo, talleres, conferencias y fiestas.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D458C5E-C75C-4EE9-AD11-9D5C9BA3B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7" y="2504284"/>
            <a:ext cx="3152179" cy="2275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92F92B-0DF3-48C9-A953-7CCBB0DEE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530" y="2604532"/>
            <a:ext cx="3360976" cy="223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3D8302E-3A6F-46A0-915A-6789B713B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680" y="4490842"/>
            <a:ext cx="3224271" cy="241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8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77319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35310" y="24595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C261200-296C-48BD-BF7E-738BD3F1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38" y="1700808"/>
            <a:ext cx="6347713" cy="73793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OBRAS DE CONSERVACIÓN DE SUELO Y AGUA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220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77319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35310" y="24595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C261200-296C-48BD-BF7E-738BD3F1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665" y="2348880"/>
            <a:ext cx="6347713" cy="73793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RÍO ESLAVA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5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47236" y="958412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283072" y="42227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7D2384-4F81-4CFB-89C9-BC337BE599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98" y="116632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59295F-3D57-4BD0-8688-280EE79DD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0" y="1230434"/>
            <a:ext cx="8388424" cy="23422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6528D3-8C42-416E-92E2-4263F576B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0" y="3717032"/>
            <a:ext cx="8413456" cy="29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1034300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66960" y="3583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D39A24E-A7A6-4DAC-8B3F-7405CCC255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13" y="175462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0E6AC3-FEE5-4461-A68C-76CAB88CF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8233"/>
            <a:ext cx="7379073" cy="553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22828" y="1014571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33375" y="4196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851BA8-D3FE-4365-9DB4-8576228DF3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75" y="147920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9A7A58-6A76-4F56-9088-562554DD7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3" y="1033621"/>
            <a:ext cx="7668243" cy="57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90357" y="956212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57200" y="68968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97B62D2-C94B-4BAD-91C9-BCC072C30D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54538"/>
            <a:ext cx="766666" cy="7389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82A86F-4FEC-4BE6-8F53-80474D85A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4" y="1083341"/>
            <a:ext cx="7544036" cy="565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57200" y="1037740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1" name="Picture 2" descr="C:\Users\JOSEFA\Desktop\EJIDO CON FONDO B Y N.jpg">
            <a:extLst>
              <a:ext uri="{FF2B5EF4-FFF2-40B4-BE49-F238E27FC236}">
                <a16:creationId xmlns:a16="http://schemas.microsoft.com/office/drawing/2014/main" id="{822212F1-BF63-450D-A975-A480B7AD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151835" y="171196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E7B92E-FE40-4496-949B-D5D9A69695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83" y="187406"/>
            <a:ext cx="766666" cy="7389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7314B8-774C-4C8B-B667-A62B9B7BDA0E}"/>
              </a:ext>
            </a:extLst>
          </p:cNvPr>
          <p:cNvSpPr txBox="1"/>
          <p:nvPr/>
        </p:nvSpPr>
        <p:spPr>
          <a:xfrm>
            <a:off x="827585" y="-9178"/>
            <a:ext cx="7340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MX" sz="2400" dirty="0">
              <a:solidFill>
                <a:schemeClr val="accent2">
                  <a:lumMod val="75000"/>
                </a:schemeClr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2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PARQUE EJIDAL SAN NICOLAS TOTOLAPAN</a:t>
            </a:r>
          </a:p>
        </p:txBody>
      </p:sp>
      <p:pic>
        <p:nvPicPr>
          <p:cNvPr id="9" name="Marcador de contenido 9">
            <a:extLst>
              <a:ext uri="{FF2B5EF4-FFF2-40B4-BE49-F238E27FC236}">
                <a16:creationId xmlns:a16="http://schemas.microsoft.com/office/drawing/2014/main" id="{4923C83C-5CD0-47E5-8835-B0DD3C767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1"/>
          <a:stretch/>
        </p:blipFill>
        <p:spPr>
          <a:xfrm>
            <a:off x="4603062" y="1916833"/>
            <a:ext cx="4493005" cy="288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20211B-AFFB-430A-9958-CA4AB3F4D5AF}"/>
              </a:ext>
            </a:extLst>
          </p:cNvPr>
          <p:cNvSpPr txBox="1"/>
          <p:nvPr/>
        </p:nvSpPr>
        <p:spPr>
          <a:xfrm>
            <a:off x="606871" y="4490070"/>
            <a:ext cx="393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Creado el 3 de mayo de 1998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0B5DBB-001B-4E43-8C99-28468DFE9FCE}"/>
              </a:ext>
            </a:extLst>
          </p:cNvPr>
          <p:cNvSpPr txBox="1"/>
          <p:nvPr/>
        </p:nvSpPr>
        <p:spPr>
          <a:xfrm>
            <a:off x="636982" y="2031733"/>
            <a:ext cx="3935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objetivo principal de la creación fue para </a:t>
            </a:r>
            <a:r>
              <a:rPr lang="es-MX" dirty="0" smtClean="0"/>
              <a:t>detener </a:t>
            </a:r>
            <a:r>
              <a:rPr lang="es-MX" dirty="0"/>
              <a:t>el crecimiento de la mancha urbana</a:t>
            </a:r>
          </a:p>
        </p:txBody>
      </p:sp>
    </p:spTree>
    <p:extLst>
      <p:ext uri="{BB962C8B-B14F-4D97-AF65-F5344CB8AC3E}">
        <p14:creationId xmlns:p14="http://schemas.microsoft.com/office/powerpoint/2010/main" val="8749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B44C07-2A97-269F-51A0-25F5105DA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1" y="1534479"/>
            <a:ext cx="2047105" cy="454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78CD5A-E33B-A61B-FFD4-73F03C62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44" y="1534479"/>
            <a:ext cx="2047106" cy="454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6041C8-E73E-12CD-91A8-49177A618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46" y="1538473"/>
            <a:ext cx="2050254" cy="454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8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C788F7-0645-69DB-1485-BD7401A63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9545"/>
            <a:ext cx="8353066" cy="407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2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7253A4-4655-EE9C-9166-64069C395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65" y="1083675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5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FAF1A5-41F5-2D1D-6E61-B353CA9A7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435280" cy="493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4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2" name="WhatsApp Video 2022-05-26 at 10.45.59 AM">
            <a:hlinkClick r:id="" action="ppaction://media"/>
            <a:extLst>
              <a:ext uri="{FF2B5EF4-FFF2-40B4-BE49-F238E27FC236}">
                <a16:creationId xmlns:a16="http://schemas.microsoft.com/office/drawing/2014/main" id="{97E73CB1-7774-03FB-C41C-8EF1102C4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3939" y="1052052"/>
            <a:ext cx="4248471" cy="55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2" name="WhatsApp Video 2022-05-26 at 10.46.11 AM (6)">
            <a:hlinkClick r:id="" action="ppaction://media"/>
            <a:extLst>
              <a:ext uri="{FF2B5EF4-FFF2-40B4-BE49-F238E27FC236}">
                <a16:creationId xmlns:a16="http://schemas.microsoft.com/office/drawing/2014/main" id="{C28E6E17-297E-868A-7BB0-5315A51D5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1484784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9220395-2D49-40EF-97F3-E72BE644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 algn="ctr">
              <a:buNone/>
            </a:pPr>
            <a:r>
              <a:rPr lang="es-MX" sz="40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Muro Ecológico</a:t>
            </a:r>
          </a:p>
        </p:txBody>
      </p:sp>
    </p:spTree>
    <p:extLst>
      <p:ext uri="{BB962C8B-B14F-4D97-AF65-F5344CB8AC3E}">
        <p14:creationId xmlns:p14="http://schemas.microsoft.com/office/powerpoint/2010/main" val="32033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LOCALIZACIÓN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9220395-2D49-40EF-97F3-E72BE644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E5A5E6-03F5-41C9-B695-B36C835EDB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77875"/>
            <a:ext cx="7848872" cy="56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KILOMETRO 10</a:t>
            </a:r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9220395-2D49-40EF-97F3-E72BE644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0F1DE-4EA1-4D56-A328-44A9436AA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4" y="1795792"/>
            <a:ext cx="4434458" cy="33258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80D187-D9F2-4408-8F86-BCD54DEDB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73" y="1083675"/>
            <a:ext cx="4178639" cy="55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EL NEGRO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0D8F40-6137-4314-AEBE-8B9E8877F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" y="1091637"/>
            <a:ext cx="7532975" cy="56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57200" y="1037740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1" name="Picture 2" descr="C:\Users\JOSEFA\Desktop\EJIDO CON FONDO B Y N.jpg">
            <a:extLst>
              <a:ext uri="{FF2B5EF4-FFF2-40B4-BE49-F238E27FC236}">
                <a16:creationId xmlns:a16="http://schemas.microsoft.com/office/drawing/2014/main" id="{822212F1-BF63-450D-A975-A480B7ADB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636982" y="9967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E7B92E-FE40-4496-949B-D5D9A69695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71986"/>
            <a:ext cx="766666" cy="738967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6707BDBA-F2F0-4D62-BFD7-3C2EEC1D808D}"/>
              </a:ext>
            </a:extLst>
          </p:cNvPr>
          <p:cNvSpPr txBox="1">
            <a:spLocks/>
          </p:cNvSpPr>
          <p:nvPr/>
        </p:nvSpPr>
        <p:spPr>
          <a:xfrm>
            <a:off x="1883138" y="1315036"/>
            <a:ext cx="4932608" cy="474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Senderos Interpretativos</a:t>
            </a:r>
          </a:p>
          <a:p>
            <a:pPr algn="ctr"/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sz="2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7697632-B5D6-4F3E-9EA4-633CF5D1C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13" y="1789410"/>
            <a:ext cx="2022242" cy="25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14E45F4-8766-47C6-801A-D87FF1F93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45" y="1694223"/>
            <a:ext cx="2017749" cy="25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B0DCB82-8B53-4DCA-AEB8-E63660DCF7AA}"/>
              </a:ext>
            </a:extLst>
          </p:cNvPr>
          <p:cNvSpPr txBox="1"/>
          <p:nvPr/>
        </p:nvSpPr>
        <p:spPr>
          <a:xfrm>
            <a:off x="2862351" y="2127098"/>
            <a:ext cx="32712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Contamos con 133 km de senderos interpretativos </a:t>
            </a:r>
          </a:p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 nuestros visitantes nacionales e internacionales.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0BE7CCF-4C62-4A1C-BD38-BCC7450C85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93" b="17130"/>
          <a:stretch/>
        </p:blipFill>
        <p:spPr>
          <a:xfrm>
            <a:off x="306013" y="4865399"/>
            <a:ext cx="2146599" cy="1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650098C-811D-47B0-A125-8B8ADFBF6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77" y="4865399"/>
            <a:ext cx="2864583" cy="190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CC7FFADE-7FD7-4C36-B780-258FE49AD695}"/>
              </a:ext>
            </a:extLst>
          </p:cNvPr>
          <p:cNvSpPr txBox="1">
            <a:spLocks/>
          </p:cNvSpPr>
          <p:nvPr/>
        </p:nvSpPr>
        <p:spPr>
          <a:xfrm>
            <a:off x="1493910" y="4096003"/>
            <a:ext cx="5560992" cy="474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Ciclismo de montaña</a:t>
            </a:r>
          </a:p>
          <a:p>
            <a:pPr algn="ctr"/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/>
            </a:r>
            <a:b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sz="2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E62339-E491-4E27-9B50-550DEBF3623B}"/>
              </a:ext>
            </a:extLst>
          </p:cNvPr>
          <p:cNvSpPr txBox="1"/>
          <p:nvPr/>
        </p:nvSpPr>
        <p:spPr>
          <a:xfrm>
            <a:off x="2688687" y="4597821"/>
            <a:ext cx="3171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Contamos con 177 km para realizar ciclismo de montaña en diferentes disciplinas como son: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DOWNHILL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ENDURO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CROSS COUNTRY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68F1D41-587F-4DF5-BA79-878344B9A53E}"/>
              </a:ext>
            </a:extLst>
          </p:cNvPr>
          <p:cNvSpPr txBox="1">
            <a:spLocks/>
          </p:cNvSpPr>
          <p:nvPr/>
        </p:nvSpPr>
        <p:spPr>
          <a:xfrm>
            <a:off x="2249326" y="451710"/>
            <a:ext cx="3782097" cy="6782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Actividades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41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CHICOAHUTITLA</a:t>
            </a:r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2F53BF-2E3C-4401-B381-3A57E1737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9" y="1069763"/>
            <a:ext cx="7631832" cy="57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TIERRA COLORADA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83F4B4-3380-4004-B8F5-A3D921E9C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049395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TIERRA COLORADA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B37D6E-67B2-4E68-8D7E-3A5F9DFCB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069762"/>
            <a:ext cx="7562140" cy="56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CHICHICAZPA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93A7E7B-66D6-4C53-AFD7-9FA555832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2" y="1069763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LOCALIZACIÓN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D06E31-144A-536D-DDBB-812588B46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6" y="1197951"/>
            <a:ext cx="7173834" cy="55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endParaRPr lang="es-MX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 algn="ctr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621706" y="14850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3688C8-48B7-70E6-C483-D689DA321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5" y="1650280"/>
            <a:ext cx="8676118" cy="49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es-MX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F9A47A-743C-8C91-9D36-D847A2A43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2" y="1083675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09550" y="26369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rgbClr val="006600"/>
                </a:solidFill>
                <a:latin typeface="Cooper Black" panose="0208090404030B020404" pitchFamily="18" charset="0"/>
                <a:cs typeface="Times New Roman" pitchFamily="18" charset="0"/>
              </a:rPr>
              <a:t>PROGRAMA “ALTEPETL”</a:t>
            </a:r>
            <a:br>
              <a:rPr lang="es-MX" dirty="0">
                <a:solidFill>
                  <a:srgbClr val="006600"/>
                </a:solidFill>
                <a:latin typeface="Cooper Black" panose="0208090404030B020404" pitchFamily="18" charset="0"/>
                <a:cs typeface="Times New Roman" pitchFamily="18" charset="0"/>
              </a:rPr>
            </a:br>
            <a:r>
              <a:rPr lang="es-MX" dirty="0">
                <a:solidFill>
                  <a:srgbClr val="006600"/>
                </a:solidFill>
                <a:latin typeface="Cooper Black" panose="0208090404030B020404" pitchFamily="18" charset="0"/>
                <a:cs typeface="Times New Roman" pitchFamily="18" charset="0"/>
              </a:rPr>
              <a:t>DGCORENADR</a:t>
            </a:r>
            <a:endParaRPr lang="es-MX" sz="3600" dirty="0">
              <a:solidFill>
                <a:srgbClr val="0066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6D0728F-ED94-ECE8-7135-317B76C8B287}"/>
              </a:ext>
            </a:extLst>
          </p:cNvPr>
          <p:cNvSpPr txBox="1"/>
          <p:nvPr/>
        </p:nvSpPr>
        <p:spPr>
          <a:xfrm>
            <a:off x="323528" y="1636504"/>
            <a:ext cx="8363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Otro beneficio importante para el ejido es el pago de las brigadas, tanto del Programa </a:t>
            </a:r>
            <a:r>
              <a:rPr lang="es-MX" sz="2000" dirty="0" err="1"/>
              <a:t>Altepetl</a:t>
            </a:r>
            <a:r>
              <a:rPr lang="es-MX" sz="2000" dirty="0"/>
              <a:t>, así como las brigadas pagadas por el Programa de Inversión, las cuales hacen actividades de:</a:t>
            </a:r>
          </a:p>
          <a:p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Prevención y combate de incendios forestales</a:t>
            </a:r>
          </a:p>
          <a:p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Trabajos de conservación de suelo y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/>
              <a:t>Vigilancia Ambiental</a:t>
            </a:r>
          </a:p>
        </p:txBody>
      </p:sp>
    </p:spTree>
    <p:extLst>
      <p:ext uri="{BB962C8B-B14F-4D97-AF65-F5344CB8AC3E}">
        <p14:creationId xmlns:p14="http://schemas.microsoft.com/office/powerpoint/2010/main" val="5063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2400" dirty="0">
                <a:latin typeface="Cooper Black" panose="0208090404030B020404" pitchFamily="18" charset="0"/>
              </a:rPr>
              <a:t>PREVENCIÓN, COMBATE DE INCENDIOS FORESTALES</a:t>
            </a:r>
            <a:endParaRPr lang="es-MX" sz="2400" dirty="0">
              <a:solidFill>
                <a:srgbClr val="0066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218592" y="8863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84" y="90826"/>
            <a:ext cx="766666" cy="7389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948925-34E5-3C36-130F-DFE40F1CC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6813"/>
            <a:ext cx="3923928" cy="210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A8B730-5FE2-32B5-E054-1329FD798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87" y="1101532"/>
            <a:ext cx="2880321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C01058-95FB-24E1-B402-5ABD7D587D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172120" cy="237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C1075F-EE8A-6AF5-9777-71E40C0F1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2" y="3953278"/>
            <a:ext cx="2880321" cy="195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54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57200" y="1054062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621706" y="14850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8" y="166675"/>
            <a:ext cx="766666" cy="738967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73465C1-1362-44CC-A912-ADA611E5B7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9550" y="334142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Actividades recreativas</a:t>
            </a:r>
            <a:endParaRPr lang="es-MX" sz="2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82887CF-CCC5-4D70-930C-702BA1715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8" y="1152212"/>
            <a:ext cx="2239032" cy="223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F35B869-170C-46E1-BD29-5E55681DE679}"/>
              </a:ext>
            </a:extLst>
          </p:cNvPr>
          <p:cNvSpPr txBox="1"/>
          <p:nvPr/>
        </p:nvSpPr>
        <p:spPr>
          <a:xfrm>
            <a:off x="34844" y="3308107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“Aventura en Tirolesa”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3F1959-0A2E-47C2-975D-0D7656359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357" y="1164349"/>
            <a:ext cx="2307310" cy="211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43355F5-A7C9-4419-B86A-AECAE4E1F92D}"/>
              </a:ext>
            </a:extLst>
          </p:cNvPr>
          <p:cNvSpPr txBox="1"/>
          <p:nvPr/>
        </p:nvSpPr>
        <p:spPr>
          <a:xfrm>
            <a:off x="3068223" y="3276290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“Carreras Familiares”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CF638F-CBD2-4197-9885-29D0C3ED1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936" y="1229087"/>
            <a:ext cx="2479920" cy="207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A999DA2-4F18-4433-8C3C-16720FA9CF34}"/>
              </a:ext>
            </a:extLst>
          </p:cNvPr>
          <p:cNvSpPr txBox="1"/>
          <p:nvPr/>
        </p:nvSpPr>
        <p:spPr>
          <a:xfrm>
            <a:off x="5955801" y="3201130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EACD368-4D74-40FF-B12A-C31681DFB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60" y="3671788"/>
            <a:ext cx="2586036" cy="216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667DEB7-A2C5-4F75-95C1-83B4B5520938}"/>
              </a:ext>
            </a:extLst>
          </p:cNvPr>
          <p:cNvSpPr txBox="1"/>
          <p:nvPr/>
        </p:nvSpPr>
        <p:spPr>
          <a:xfrm>
            <a:off x="216088" y="5836074"/>
            <a:ext cx="28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“Competencias de Ciclismo de Montaña”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172B4BD-F395-42C6-927A-024134478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096" y="3607011"/>
            <a:ext cx="2293839" cy="229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50EC72F-CE5B-49B6-B1DC-36C9D05EFA8B}"/>
              </a:ext>
            </a:extLst>
          </p:cNvPr>
          <p:cNvSpPr txBox="1"/>
          <p:nvPr/>
        </p:nvSpPr>
        <p:spPr>
          <a:xfrm>
            <a:off x="2996709" y="5912879"/>
            <a:ext cx="28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“Actividades de 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Campismo”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E98BA31-A19C-432B-B9A1-24FC86C81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447" y="3662050"/>
            <a:ext cx="2164286" cy="216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6788EAA5-748F-4367-AB97-52413860959B}"/>
              </a:ext>
            </a:extLst>
          </p:cNvPr>
          <p:cNvSpPr txBox="1"/>
          <p:nvPr/>
        </p:nvSpPr>
        <p:spPr>
          <a:xfrm>
            <a:off x="5897503" y="5767724"/>
            <a:ext cx="28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“Activación Física 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Diversa”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3600" dirty="0">
                <a:solidFill>
                  <a:srgbClr val="006600"/>
                </a:solidFill>
                <a:latin typeface="Cooper Black" panose="0208090404030B020404" pitchFamily="18" charset="0"/>
                <a:cs typeface="Times New Roman" pitchFamily="18" charset="0"/>
              </a:rPr>
              <a:t>Conservación de suelo y agua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06" y="103694"/>
            <a:ext cx="766666" cy="7389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A0F530-2935-05D2-3482-099FD20AA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86544"/>
            <a:ext cx="3891360" cy="291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C27D8D-19C7-8924-E00F-CAABD9747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18" y="1069763"/>
            <a:ext cx="3738957" cy="280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1DFFE77-F6A1-913B-2E88-732AAE80C4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03898"/>
            <a:ext cx="3775961" cy="2831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2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Reforestaciones</a:t>
            </a:r>
            <a:endParaRPr lang="es-MX" sz="4400" dirty="0">
              <a:solidFill>
                <a:srgbClr val="0066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513383-3437-BFB7-B847-E4FD37DE32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1191277"/>
            <a:ext cx="4129631" cy="232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681BB8-C3A3-9FEF-48BA-987E4C5A9F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808090"/>
            <a:ext cx="3911037" cy="293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064E45-6EAD-9A22-7E7E-D3B24A804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96" y="1152939"/>
            <a:ext cx="3835278" cy="2581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992A3A8-06F1-8870-9550-73E648E21A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8" y="3734320"/>
            <a:ext cx="4009397" cy="300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26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Vigilancia Ambiental</a:t>
            </a:r>
            <a:endParaRPr lang="es-MX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09550" y="946687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23528" y="3081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89782"/>
            <a:ext cx="766666" cy="7389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AB425F-75DB-265B-7A2C-82BAC2B1A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33581"/>
            <a:ext cx="3532793" cy="2649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52FF6E-DFBB-ECC8-9EE5-88B21F2D6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98" y="1133582"/>
            <a:ext cx="3540611" cy="265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8B49C6-AAC2-9573-07A1-E1803AE83C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928705"/>
            <a:ext cx="3553025" cy="266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64C9949-6F48-4D1C-473B-F311AC678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783176"/>
            <a:ext cx="2520281" cy="299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5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OSEFA\Desktop\EJIDO CON FONDO B Y N.jpg">
            <a:extLst>
              <a:ext uri="{FF2B5EF4-FFF2-40B4-BE49-F238E27FC236}">
                <a16:creationId xmlns:a16="http://schemas.microsoft.com/office/drawing/2014/main" id="{29DB0650-2249-42DF-B6B4-73DECC4E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3571281" y="2060480"/>
            <a:ext cx="2585120" cy="25327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FEDD8-C82A-42F5-83F3-58BB682EE1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870320"/>
            <a:ext cx="1872208" cy="21657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B617B58-90AE-4889-8876-B77BE2D36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05386"/>
            <a:ext cx="1872209" cy="229565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F85F2C-6587-4EBC-B34E-D8D126172FFE}"/>
              </a:ext>
            </a:extLst>
          </p:cNvPr>
          <p:cNvSpPr/>
          <p:nvPr/>
        </p:nvSpPr>
        <p:spPr>
          <a:xfrm>
            <a:off x="2339752" y="490820"/>
            <a:ext cx="50481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  <a:endParaRPr lang="es-E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21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99207" y="35804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Actividades recreativas</a:t>
            </a:r>
            <a:r>
              <a:rPr lang="es-MX" sz="4000" dirty="0"/>
              <a:t/>
            </a:r>
            <a:br>
              <a:rPr lang="es-MX" sz="4000" dirty="0"/>
            </a:br>
            <a:endParaRPr lang="es-MX" sz="40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35310" y="169117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8" y="190575"/>
            <a:ext cx="766666" cy="7389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0C225A-CEA5-4564-AAD1-00AAF658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63" y="1333943"/>
            <a:ext cx="2044365" cy="204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5B0AE63-30FC-4475-8401-0963593BC9CD}"/>
              </a:ext>
            </a:extLst>
          </p:cNvPr>
          <p:cNvSpPr txBox="1"/>
          <p:nvPr/>
        </p:nvSpPr>
        <p:spPr>
          <a:xfrm>
            <a:off x="481282" y="3388528"/>
            <a:ext cx="195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“Competencias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69D78FE-863B-4B43-9100-4A42C2BCA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705" y="1387126"/>
            <a:ext cx="2594810" cy="193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A3CBC8-FC66-44B4-9633-CC5508C39A78}"/>
              </a:ext>
            </a:extLst>
          </p:cNvPr>
          <p:cNvSpPr txBox="1"/>
          <p:nvPr/>
        </p:nvSpPr>
        <p:spPr>
          <a:xfrm>
            <a:off x="3128210" y="3359334"/>
            <a:ext cx="28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“Actividades Culturales en diferentes disciplinas”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0FBD91-E38B-457C-ABB5-75A31917E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58" y="1413098"/>
            <a:ext cx="2183730" cy="191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A8BF33E-2988-4B1F-B179-9CB11B679D5D}"/>
              </a:ext>
            </a:extLst>
          </p:cNvPr>
          <p:cNvSpPr txBox="1"/>
          <p:nvPr/>
        </p:nvSpPr>
        <p:spPr>
          <a:xfrm>
            <a:off x="6057214" y="3298905"/>
            <a:ext cx="28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“Visita al Laberinto de 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cedros”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86B0A81-B072-4249-86A7-63F7345D4E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26"/>
          <a:stretch/>
        </p:blipFill>
        <p:spPr>
          <a:xfrm>
            <a:off x="479089" y="4220280"/>
            <a:ext cx="2447422" cy="182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A0827B6-C35E-418C-9A50-E6AF682E4B32}"/>
              </a:ext>
            </a:extLst>
          </p:cNvPr>
          <p:cNvSpPr txBox="1"/>
          <p:nvPr/>
        </p:nvSpPr>
        <p:spPr>
          <a:xfrm>
            <a:off x="155427" y="6069106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“Visitas Guiadas”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D80883F-62D1-4B71-A9BA-494243A515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011"/>
          <a:stretch/>
        </p:blipFill>
        <p:spPr>
          <a:xfrm>
            <a:off x="3455738" y="4149221"/>
            <a:ext cx="2391777" cy="197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274D46E-864E-40F6-8021-2B14C2A622FE}"/>
              </a:ext>
            </a:extLst>
          </p:cNvPr>
          <p:cNvSpPr txBox="1"/>
          <p:nvPr/>
        </p:nvSpPr>
        <p:spPr>
          <a:xfrm>
            <a:off x="3213417" y="6111304"/>
            <a:ext cx="2887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“Educación Ambiental”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41F2D0F-38D2-4F91-9F93-65C9315DB7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07" t="13487" r="27302" b="14589"/>
          <a:stretch/>
        </p:blipFill>
        <p:spPr>
          <a:xfrm>
            <a:off x="6820968" y="4067806"/>
            <a:ext cx="1532137" cy="209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533B3BE9-D37C-45B1-BBEF-6BEA8F0FB823}"/>
              </a:ext>
            </a:extLst>
          </p:cNvPr>
          <p:cNvSpPr txBox="1"/>
          <p:nvPr/>
        </p:nvSpPr>
        <p:spPr>
          <a:xfrm>
            <a:off x="6175043" y="6017129"/>
            <a:ext cx="288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“Reforestaciones”</a:t>
            </a:r>
          </a:p>
          <a:p>
            <a:pPr algn="ctr"/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35310" y="169117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24" y="85646"/>
            <a:ext cx="766666" cy="738967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BF12477-85E2-4A86-89D2-1231292BB721}"/>
              </a:ext>
            </a:extLst>
          </p:cNvPr>
          <p:cNvSpPr txBox="1">
            <a:spLocks/>
          </p:cNvSpPr>
          <p:nvPr/>
        </p:nvSpPr>
        <p:spPr>
          <a:xfrm>
            <a:off x="1907704" y="384112"/>
            <a:ext cx="4932608" cy="510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Servicios</a:t>
            </a:r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CCA8E03-FBFC-4B5A-A6C5-D68FA52C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1" y="1185911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Granja Didáctica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“Paraje Potreritos”</a:t>
            </a:r>
            <a:br>
              <a:rPr lang="es-MX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</a:b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1024C2-EB84-4B57-A9C4-B23E8F9C6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10" y="2908172"/>
            <a:ext cx="3804097" cy="285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9068F8-054B-88E4-5BFC-93C51C5F5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00" y="2227306"/>
            <a:ext cx="3187590" cy="424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7543" y="1161795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25770" y="18432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A3CBE4-A96C-48AD-AB1C-1914F15BA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46" y="2991904"/>
            <a:ext cx="3818022" cy="286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105344-0C57-4E62-9966-5C2E088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136" y="3966895"/>
            <a:ext cx="2318197" cy="276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727092-18E0-4CDE-8843-C47CAC0E0D94}"/>
              </a:ext>
            </a:extLst>
          </p:cNvPr>
          <p:cNvSpPr txBox="1"/>
          <p:nvPr/>
        </p:nvSpPr>
        <p:spPr>
          <a:xfrm>
            <a:off x="2195736" y="248750"/>
            <a:ext cx="4439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Granja Didáctica</a:t>
            </a:r>
            <a:endParaRPr lang="es-MX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A10C13-B3C5-FA2B-B15E-16342060B9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8" y="4664127"/>
            <a:ext cx="2864110" cy="178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EFF5B4A-5C29-A9D5-96C7-8B5056853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33942"/>
            <a:ext cx="1224708" cy="272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3EE372B-50A4-FEF1-0416-E40074685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" y="1532624"/>
            <a:ext cx="2864814" cy="192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2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64BA1C-9A18-4E49-82DB-2F1248B3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10" y="1290618"/>
            <a:ext cx="8229600" cy="5450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40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469035" y="1064274"/>
            <a:ext cx="8477250" cy="19050"/>
          </a:xfrm>
          <a:prstGeom prst="line">
            <a:avLst/>
          </a:prstGeom>
          <a:noFill/>
          <a:ln w="101600" cmpd="tri">
            <a:solidFill>
              <a:srgbClr val="0066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5" name="Picture 2" descr="C:\Users\JOSEFA\Desktop\EJIDO CON FONDO B Y N.jpg">
            <a:extLst>
              <a:ext uri="{FF2B5EF4-FFF2-40B4-BE49-F238E27FC236}">
                <a16:creationId xmlns:a16="http://schemas.microsoft.com/office/drawing/2014/main" id="{EB8B1D83-1A14-43D6-BB3D-A458A500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9"/>
          <a:stretch/>
        </p:blipFill>
        <p:spPr bwMode="auto">
          <a:xfrm>
            <a:off x="425770" y="184324"/>
            <a:ext cx="856928" cy="8395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7113F7-50CD-43B5-BCA0-42383EF170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78" y="269730"/>
            <a:ext cx="766666" cy="73896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C727092-18E0-4CDE-8843-C47CAC0E0D94}"/>
              </a:ext>
            </a:extLst>
          </p:cNvPr>
          <p:cNvSpPr txBox="1"/>
          <p:nvPr/>
        </p:nvSpPr>
        <p:spPr>
          <a:xfrm>
            <a:off x="2195736" y="248750"/>
            <a:ext cx="4439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Granja Didáctica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2E4743-311B-6114-61C3-1DE150B11B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8" y="1333943"/>
            <a:ext cx="2136827" cy="284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A1CB87-C75D-ACC8-CD61-DA12BED42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60" y="1335725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C33DC1-5642-EEA4-90AC-A5E6725252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08" y="4424739"/>
            <a:ext cx="5148064" cy="231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3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3882</TotalTime>
  <Words>626</Words>
  <Application>Microsoft Office PowerPoint</Application>
  <PresentationFormat>Presentación en pantalla (4:3)</PresentationFormat>
  <Paragraphs>154</Paragraphs>
  <Slides>53</Slides>
  <Notes>5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2" baseType="lpstr">
      <vt:lpstr>SimSun</vt:lpstr>
      <vt:lpstr>Arial</vt:lpstr>
      <vt:lpstr>Calibri</vt:lpstr>
      <vt:lpstr>Cooper Black</vt:lpstr>
      <vt:lpstr>Source Sans Pro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Actividades recreativas</vt:lpstr>
      <vt:lpstr>Actividades recreativas </vt:lpstr>
      <vt:lpstr>Granja Didáctica “Paraje Potreritos” </vt:lpstr>
      <vt:lpstr>Presentación de PowerPoint</vt:lpstr>
      <vt:lpstr>Presentación de PowerPoint</vt:lpstr>
      <vt:lpstr>Granja Didáctica </vt:lpstr>
      <vt:lpstr>Campismo “Paraje Plan de la máquina” </vt:lpstr>
      <vt:lpstr>Campismo “Paraje Plan de la máquina” </vt:lpstr>
      <vt:lpstr>Presentación de PowerPoint</vt:lpstr>
      <vt:lpstr>Presentación de PowerPoint</vt:lpstr>
      <vt:lpstr>Presentación de PowerPoint</vt:lpstr>
      <vt:lpstr>Truchero “Paraje Potreritos” </vt:lpstr>
      <vt:lpstr>El Laberinto  </vt:lpstr>
      <vt:lpstr>Venadario “Paraje La Guinda”  </vt:lpstr>
      <vt:lpstr>Venadario “Paraje La Guinda” </vt:lpstr>
      <vt:lpstr>Mirador La Virgen  </vt:lpstr>
      <vt:lpstr>Vivero Forestal “Paraje Potreritos” </vt:lpstr>
      <vt:lpstr>Palapas y áreas comunes  </vt:lpstr>
      <vt:lpstr>Salón de usos múltiples  </vt:lpstr>
      <vt:lpstr>  OBRAS DE CONSERVACIÓN DE SUELO Y AGUA</vt:lpstr>
      <vt:lpstr>  RÍO ESLAVA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LOCALIZACIÓN</vt:lpstr>
      <vt:lpstr>KILOMETRO 10</vt:lpstr>
      <vt:lpstr>EL NEGRO</vt:lpstr>
      <vt:lpstr>CHICOAHUTITLA</vt:lpstr>
      <vt:lpstr>TIERRA COLORADA</vt:lpstr>
      <vt:lpstr>TIERRA COLORADA</vt:lpstr>
      <vt:lpstr>CHICHICAZPA</vt:lpstr>
      <vt:lpstr>LOCALIZACIÓN</vt:lpstr>
      <vt:lpstr>Presentación de PowerPoint</vt:lpstr>
      <vt:lpstr>Presentación de PowerPoint</vt:lpstr>
      <vt:lpstr>PROGRAMA “ALTEPETL” DGCORENADR</vt:lpstr>
      <vt:lpstr>Presentación de PowerPoint</vt:lpstr>
      <vt:lpstr>PREVENCIÓN, COMBATE DE INCENDIOS FORESTALES</vt:lpstr>
      <vt:lpstr>Conservación de suelo y agua</vt:lpstr>
      <vt:lpstr>Reforestaciones</vt:lpstr>
      <vt:lpstr>Vigilancia Ambiental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JOSEFA</dc:creator>
  <cp:lastModifiedBy>Monroy Hermosillo Oscar Armando</cp:lastModifiedBy>
  <cp:revision>304</cp:revision>
  <dcterms:created xsi:type="dcterms:W3CDTF">2014-09-26T16:57:28Z</dcterms:created>
  <dcterms:modified xsi:type="dcterms:W3CDTF">2022-10-03T15:57:24Z</dcterms:modified>
</cp:coreProperties>
</file>