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69" r:id="rId2"/>
    <p:sldId id="906" r:id="rId3"/>
    <p:sldId id="970" r:id="rId4"/>
    <p:sldId id="697" r:id="rId5"/>
    <p:sldId id="976" r:id="rId6"/>
    <p:sldId id="967" r:id="rId7"/>
    <p:sldId id="287" r:id="rId8"/>
    <p:sldId id="977" r:id="rId9"/>
    <p:sldId id="971" r:id="rId10"/>
    <p:sldId id="635" r:id="rId11"/>
    <p:sldId id="636" r:id="rId12"/>
    <p:sldId id="637" r:id="rId13"/>
    <p:sldId id="638" r:id="rId14"/>
    <p:sldId id="957" r:id="rId15"/>
    <p:sldId id="955" r:id="rId16"/>
    <p:sldId id="951" r:id="rId17"/>
    <p:sldId id="333" r:id="rId18"/>
    <p:sldId id="755" r:id="rId19"/>
    <p:sldId id="950" r:id="rId20"/>
    <p:sldId id="952" r:id="rId21"/>
    <p:sldId id="956" r:id="rId22"/>
    <p:sldId id="960" r:id="rId23"/>
    <p:sldId id="689" r:id="rId24"/>
    <p:sldId id="973" r:id="rId25"/>
    <p:sldId id="961" r:id="rId26"/>
    <p:sldId id="962" r:id="rId27"/>
    <p:sldId id="966" r:id="rId28"/>
    <p:sldId id="972" r:id="rId29"/>
    <p:sldId id="974" r:id="rId30"/>
    <p:sldId id="301" r:id="rId31"/>
    <p:sldId id="700" r:id="rId32"/>
    <p:sldId id="975" r:id="rId33"/>
  </p:sldIdLst>
  <p:sldSz cx="9144000" cy="6858000" type="screen4x3"/>
  <p:notesSz cx="9296400" cy="7010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na Bahena Juan César" initials="LBJC" lastIdx="2" clrIdx="0">
    <p:extLst>
      <p:ext uri="{19B8F6BF-5375-455C-9EA6-DF929625EA0E}">
        <p15:presenceInfo xmlns:p15="http://schemas.microsoft.com/office/powerpoint/2012/main" userId="S-1-5-21-1080978644-1970784345-579050920-27844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63B"/>
    <a:srgbClr val="ADFF84"/>
    <a:srgbClr val="A51B59"/>
    <a:srgbClr val="0BC0F9"/>
    <a:srgbClr val="BC955B"/>
    <a:srgbClr val="FFF2CC"/>
    <a:srgbClr val="71A908"/>
    <a:srgbClr val="70A800"/>
    <a:srgbClr val="33A3BD"/>
    <a:srgbClr val="3283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719"/>
  </p:normalViewPr>
  <p:slideViewPr>
    <p:cSldViewPr>
      <p:cViewPr varScale="1">
        <p:scale>
          <a:sx n="83" d="100"/>
          <a:sy n="83" d="100"/>
        </p:scale>
        <p:origin x="120" y="804"/>
      </p:cViewPr>
      <p:guideLst>
        <p:guide orient="horz" pos="2880"/>
        <p:guide pos="2160"/>
      </p:guideLst>
    </p:cSldViewPr>
  </p:slideViewPr>
  <p:notesTextViewPr>
    <p:cViewPr>
      <p:scale>
        <a:sx n="3" d="2"/>
        <a:sy n="3" d="2"/>
      </p:scale>
      <p:origin x="0" y="0"/>
    </p:cViewPr>
  </p:notesTextViewPr>
  <p:sorterViewPr>
    <p:cViewPr varScale="1">
      <p:scale>
        <a:sx n="100" d="100"/>
        <a:sy n="100" d="100"/>
      </p:scale>
      <p:origin x="0" y="0"/>
    </p:cViewPr>
  </p:sorterViewPr>
  <p:notesViewPr>
    <p:cSldViewPr showGuides="1">
      <p:cViewPr varScale="1">
        <p:scale>
          <a:sx n="110" d="100"/>
          <a:sy n="110" d="100"/>
        </p:scale>
        <p:origin x="434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1C5C7-2495-4E3E-BDD0-5C04BEB6FE4F}"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93CC140-239C-4D1B-92D3-EF302436A06F}">
      <dgm:prSet custT="1"/>
      <dgm:spPr/>
      <dgm:t>
        <a:bodyPr/>
        <a:lstStyle/>
        <a:p>
          <a:r>
            <a:rPr lang="es-MX" sz="1800" b="1" dirty="0">
              <a:latin typeface="Montserrat" panose="00000500000000000000" pitchFamily="2" charset="0"/>
            </a:rPr>
            <a:t>Recuperar el lago Tláhuac-Xico</a:t>
          </a:r>
          <a:endParaRPr lang="en-US" sz="1800" b="1" dirty="0">
            <a:latin typeface="Montserrat" panose="00000500000000000000" pitchFamily="2" charset="0"/>
          </a:endParaRPr>
        </a:p>
      </dgm:t>
    </dgm:pt>
    <dgm:pt modelId="{BD0DC436-1251-41C5-9AA5-06815D9AD37B}" type="parTrans" cxnId="{370547DF-7424-4F88-9AC5-B1BD0823A321}">
      <dgm:prSet/>
      <dgm:spPr/>
      <dgm:t>
        <a:bodyPr/>
        <a:lstStyle/>
        <a:p>
          <a:endParaRPr lang="en-US"/>
        </a:p>
      </dgm:t>
    </dgm:pt>
    <dgm:pt modelId="{38A9B575-A3BA-49D9-80C3-85673C9EBD91}" type="sibTrans" cxnId="{370547DF-7424-4F88-9AC5-B1BD0823A321}">
      <dgm:prSet/>
      <dgm:spPr/>
      <dgm:t>
        <a:bodyPr/>
        <a:lstStyle/>
        <a:p>
          <a:endParaRPr lang="en-US"/>
        </a:p>
      </dgm:t>
    </dgm:pt>
    <dgm:pt modelId="{ABA9DC28-8F85-43BA-A0EB-B794F7D72851}">
      <dgm:prSet custT="1"/>
      <dgm:spPr/>
      <dgm:t>
        <a:bodyPr/>
        <a:lstStyle/>
        <a:p>
          <a:r>
            <a:rPr lang="es-MX" sz="1800" dirty="0">
              <a:latin typeface="Montserrat" panose="00000500000000000000" pitchFamily="2" charset="0"/>
            </a:rPr>
            <a:t>Generar </a:t>
          </a:r>
          <a:r>
            <a:rPr lang="es-MX" sz="1800" b="1" dirty="0">
              <a:latin typeface="Montserrat" panose="00000500000000000000" pitchFamily="2" charset="0"/>
            </a:rPr>
            <a:t>400 </a:t>
          </a:r>
          <a:r>
            <a:rPr lang="es-MX" sz="1800" b="1" dirty="0" err="1">
              <a:latin typeface="Montserrat" panose="00000500000000000000" pitchFamily="2" charset="0"/>
            </a:rPr>
            <a:t>lps</a:t>
          </a:r>
          <a:r>
            <a:rPr lang="es-MX" sz="1800" b="1" dirty="0">
              <a:latin typeface="Montserrat" panose="00000500000000000000" pitchFamily="2" charset="0"/>
            </a:rPr>
            <a:t> de agua para riego</a:t>
          </a:r>
          <a:r>
            <a:rPr lang="es-MX" sz="1800" dirty="0">
              <a:latin typeface="Montserrat" panose="00000500000000000000" pitchFamily="2" charset="0"/>
            </a:rPr>
            <a:t> </a:t>
          </a:r>
        </a:p>
        <a:p>
          <a:r>
            <a:rPr lang="es-MX" sz="1800" dirty="0">
              <a:latin typeface="Montserrat" panose="00000500000000000000" pitchFamily="2" charset="0"/>
            </a:rPr>
            <a:t>(suficiente para 370 hectáreas)</a:t>
          </a:r>
          <a:endParaRPr lang="en-US" sz="1800" dirty="0">
            <a:latin typeface="Montserrat" panose="00000500000000000000" pitchFamily="2" charset="0"/>
          </a:endParaRPr>
        </a:p>
      </dgm:t>
    </dgm:pt>
    <dgm:pt modelId="{3D400985-7F37-4185-ACF8-DBBFF3802052}" type="parTrans" cxnId="{F7192858-66F7-47C8-B1D6-92F332A34912}">
      <dgm:prSet/>
      <dgm:spPr/>
      <dgm:t>
        <a:bodyPr/>
        <a:lstStyle/>
        <a:p>
          <a:endParaRPr lang="en-US"/>
        </a:p>
      </dgm:t>
    </dgm:pt>
    <dgm:pt modelId="{6BEADB15-C32B-46D4-ADD9-A49CEF43AD49}" type="sibTrans" cxnId="{F7192858-66F7-47C8-B1D6-92F332A34912}">
      <dgm:prSet/>
      <dgm:spPr/>
      <dgm:t>
        <a:bodyPr/>
        <a:lstStyle/>
        <a:p>
          <a:endParaRPr lang="en-US"/>
        </a:p>
      </dgm:t>
    </dgm:pt>
    <dgm:pt modelId="{8FD08DD4-32D1-4539-9C1D-E0335B9E904F}">
      <dgm:prSet custT="1"/>
      <dgm:spPr/>
      <dgm:t>
        <a:bodyPr/>
        <a:lstStyle/>
        <a:p>
          <a:r>
            <a:rPr lang="es-MX" sz="1800" dirty="0">
              <a:latin typeface="Montserrat" panose="00000500000000000000" pitchFamily="2" charset="0"/>
            </a:rPr>
            <a:t>Producir </a:t>
          </a:r>
          <a:r>
            <a:rPr lang="es-MX" sz="1800" b="1" dirty="0">
              <a:latin typeface="Montserrat" panose="00000500000000000000" pitchFamily="2" charset="0"/>
            </a:rPr>
            <a:t>750 </a:t>
          </a:r>
          <a:r>
            <a:rPr lang="es-MX" sz="1800" b="1" dirty="0" err="1">
              <a:latin typeface="Montserrat" panose="00000500000000000000" pitchFamily="2" charset="0"/>
            </a:rPr>
            <a:t>Lps</a:t>
          </a:r>
          <a:r>
            <a:rPr lang="es-MX" sz="1800" b="1" dirty="0">
              <a:latin typeface="Montserrat" panose="00000500000000000000" pitchFamily="2" charset="0"/>
            </a:rPr>
            <a:t> de agua potable</a:t>
          </a:r>
          <a:r>
            <a:rPr lang="es-MX" sz="1800" dirty="0">
              <a:latin typeface="Montserrat" panose="00000500000000000000" pitchFamily="2" charset="0"/>
            </a:rPr>
            <a:t> (suficiente para 648 mil personas): 50% para </a:t>
          </a:r>
          <a:r>
            <a:rPr lang="es-MX" sz="1800" dirty="0" err="1">
              <a:latin typeface="Montserrat" panose="00000500000000000000" pitchFamily="2" charset="0"/>
            </a:rPr>
            <a:t>CdMx</a:t>
          </a:r>
          <a:r>
            <a:rPr lang="es-MX" sz="1800" dirty="0">
              <a:latin typeface="Montserrat" panose="00000500000000000000" pitchFamily="2" charset="0"/>
            </a:rPr>
            <a:t> y 50% a Valle de Chalco</a:t>
          </a:r>
          <a:endParaRPr lang="en-US" sz="1800" dirty="0">
            <a:latin typeface="Montserrat" panose="00000500000000000000" pitchFamily="2" charset="0"/>
          </a:endParaRPr>
        </a:p>
      </dgm:t>
    </dgm:pt>
    <dgm:pt modelId="{BFEDB7ED-53AF-43DF-88DE-503C1DB0D112}" type="parTrans" cxnId="{30F1D0E0-9D1F-49C2-A08E-FE42F9D8B874}">
      <dgm:prSet/>
      <dgm:spPr/>
      <dgm:t>
        <a:bodyPr/>
        <a:lstStyle/>
        <a:p>
          <a:endParaRPr lang="en-US"/>
        </a:p>
      </dgm:t>
    </dgm:pt>
    <dgm:pt modelId="{2B375805-7FB2-43DE-A3E3-226828535FAB}" type="sibTrans" cxnId="{30F1D0E0-9D1F-49C2-A08E-FE42F9D8B874}">
      <dgm:prSet/>
      <dgm:spPr/>
      <dgm:t>
        <a:bodyPr/>
        <a:lstStyle/>
        <a:p>
          <a:endParaRPr lang="en-US"/>
        </a:p>
      </dgm:t>
    </dgm:pt>
    <dgm:pt modelId="{FF918350-18E0-4940-96EE-06EFDF1FE585}">
      <dgm:prSet custT="1"/>
      <dgm:spPr/>
      <dgm:t>
        <a:bodyPr/>
        <a:lstStyle/>
        <a:p>
          <a:endParaRPr lang="en-US" sz="2100" dirty="0"/>
        </a:p>
      </dgm:t>
    </dgm:pt>
    <dgm:pt modelId="{B7D96424-D652-4CB3-A104-A4BFBC2CEB92}" type="parTrans" cxnId="{0D2FC6AA-98C6-4A0A-A02B-0DF18D39B24E}">
      <dgm:prSet/>
      <dgm:spPr/>
      <dgm:t>
        <a:bodyPr/>
        <a:lstStyle/>
        <a:p>
          <a:endParaRPr lang="en-US"/>
        </a:p>
      </dgm:t>
    </dgm:pt>
    <dgm:pt modelId="{2FA18194-4377-48C4-86F8-D5DA6E93B692}" type="sibTrans" cxnId="{0D2FC6AA-98C6-4A0A-A02B-0DF18D39B24E}">
      <dgm:prSet/>
      <dgm:spPr/>
      <dgm:t>
        <a:bodyPr/>
        <a:lstStyle/>
        <a:p>
          <a:endParaRPr lang="en-US"/>
        </a:p>
      </dgm:t>
    </dgm:pt>
    <dgm:pt modelId="{7C294B29-223A-4F04-8D24-8CDF55D0EB18}">
      <dgm:prSet custT="1"/>
      <dgm:spPr/>
      <dgm:t>
        <a:bodyPr/>
        <a:lstStyle/>
        <a:p>
          <a:r>
            <a:rPr lang="es-MX" sz="1800" b="1" dirty="0">
              <a:latin typeface="Montserrat" panose="00000500000000000000" pitchFamily="2" charset="0"/>
            </a:rPr>
            <a:t>Proyectos ejidales y comunitarios</a:t>
          </a:r>
          <a:r>
            <a:rPr lang="es-MX" sz="1800" dirty="0">
              <a:latin typeface="Montserrat" panose="00000500000000000000" pitchFamily="2" charset="0"/>
            </a:rPr>
            <a:t> de desarrollo agroecológicos y ecoturismo</a:t>
          </a:r>
        </a:p>
        <a:p>
          <a:r>
            <a:rPr lang="es-MX" sz="1800" b="1" dirty="0">
              <a:latin typeface="Montserrat" panose="00000500000000000000" pitchFamily="2" charset="0"/>
            </a:rPr>
            <a:t>Cerrar el paso a los fraccionadores</a:t>
          </a:r>
          <a:endParaRPr lang="en-US" sz="1800" dirty="0">
            <a:latin typeface="Montserrat" panose="00000500000000000000" pitchFamily="2" charset="0"/>
          </a:endParaRPr>
        </a:p>
      </dgm:t>
    </dgm:pt>
    <dgm:pt modelId="{5D6E7AD2-E40F-455E-AA96-717EA213DD33}" type="parTrans" cxnId="{456255E9-2E31-4BF0-B5A6-20837C041597}">
      <dgm:prSet/>
      <dgm:spPr/>
      <dgm:t>
        <a:bodyPr/>
        <a:lstStyle/>
        <a:p>
          <a:endParaRPr lang="en-US"/>
        </a:p>
      </dgm:t>
    </dgm:pt>
    <dgm:pt modelId="{A8C2059F-A672-4A23-99B8-DB9B6CAE91D0}" type="sibTrans" cxnId="{456255E9-2E31-4BF0-B5A6-20837C041597}">
      <dgm:prSet/>
      <dgm:spPr/>
      <dgm:t>
        <a:bodyPr/>
        <a:lstStyle/>
        <a:p>
          <a:endParaRPr lang="en-US"/>
        </a:p>
      </dgm:t>
    </dgm:pt>
    <dgm:pt modelId="{89F2958D-9C13-40AD-AED4-785F094B5864}">
      <dgm:prSet custT="1"/>
      <dgm:spPr/>
      <dgm:t>
        <a:bodyPr/>
        <a:lstStyle/>
        <a:p>
          <a:r>
            <a:rPr lang="es-MX" sz="1800" dirty="0">
              <a:latin typeface="Montserrat" panose="00000500000000000000" pitchFamily="2" charset="0"/>
            </a:rPr>
            <a:t>Contar con </a:t>
          </a:r>
          <a:r>
            <a:rPr lang="es-MX" sz="1800" b="1" dirty="0">
              <a:latin typeface="Montserrat" panose="00000500000000000000" pitchFamily="2" charset="0"/>
            </a:rPr>
            <a:t>dos plantas de tratamiento (PTAR)</a:t>
          </a:r>
          <a:r>
            <a:rPr lang="es-MX" sz="1800" dirty="0">
              <a:latin typeface="Montserrat" panose="00000500000000000000" pitchFamily="2" charset="0"/>
            </a:rPr>
            <a:t>: Valle de Chalco (800 </a:t>
          </a:r>
          <a:r>
            <a:rPr lang="es-MX" sz="1800" dirty="0" err="1">
              <a:latin typeface="Montserrat" panose="00000500000000000000" pitchFamily="2" charset="0"/>
            </a:rPr>
            <a:t>Lps</a:t>
          </a:r>
          <a:r>
            <a:rPr lang="es-MX" sz="1800" dirty="0">
              <a:latin typeface="Montserrat" panose="00000500000000000000" pitchFamily="2" charset="0"/>
            </a:rPr>
            <a:t>) y en Tláhuac (400 </a:t>
          </a:r>
          <a:r>
            <a:rPr lang="es-MX" sz="1800" dirty="0" err="1">
              <a:latin typeface="Montserrat" panose="00000500000000000000" pitchFamily="2" charset="0"/>
            </a:rPr>
            <a:t>Lps</a:t>
          </a:r>
          <a:r>
            <a:rPr lang="es-MX" sz="1800" dirty="0">
              <a:latin typeface="Montserrat" panose="00000500000000000000" pitchFamily="2" charset="0"/>
            </a:rPr>
            <a:t>)</a:t>
          </a:r>
          <a:endParaRPr lang="en-US" sz="1800" dirty="0">
            <a:latin typeface="Montserrat" panose="00000500000000000000" pitchFamily="2" charset="0"/>
          </a:endParaRPr>
        </a:p>
      </dgm:t>
    </dgm:pt>
    <dgm:pt modelId="{318D4B4D-1463-4E60-9882-5A35B886AD92}" type="parTrans" cxnId="{4044B02A-5ABD-4C7E-AD7C-9E38C99A4787}">
      <dgm:prSet/>
      <dgm:spPr/>
      <dgm:t>
        <a:bodyPr/>
        <a:lstStyle/>
        <a:p>
          <a:endParaRPr lang="es-ES"/>
        </a:p>
      </dgm:t>
    </dgm:pt>
    <dgm:pt modelId="{684D8913-2331-4282-AF32-101E762B79C4}" type="sibTrans" cxnId="{4044B02A-5ABD-4C7E-AD7C-9E38C99A4787}">
      <dgm:prSet/>
      <dgm:spPr/>
      <dgm:t>
        <a:bodyPr/>
        <a:lstStyle/>
        <a:p>
          <a:endParaRPr lang="es-ES"/>
        </a:p>
      </dgm:t>
    </dgm:pt>
    <dgm:pt modelId="{9EE4D6FE-BB9A-4549-BB7F-026B9ABDA649}" type="pres">
      <dgm:prSet presAssocID="{3F21C5C7-2495-4E3E-BDD0-5C04BEB6FE4F}" presName="vert0" presStyleCnt="0">
        <dgm:presLayoutVars>
          <dgm:dir/>
          <dgm:animOne val="branch"/>
          <dgm:animLvl val="lvl"/>
        </dgm:presLayoutVars>
      </dgm:prSet>
      <dgm:spPr/>
      <dgm:t>
        <a:bodyPr/>
        <a:lstStyle/>
        <a:p>
          <a:endParaRPr lang="es-ES"/>
        </a:p>
      </dgm:t>
    </dgm:pt>
    <dgm:pt modelId="{52F033D3-CFD5-4F8B-891E-93D394DA1AF6}" type="pres">
      <dgm:prSet presAssocID="{993CC140-239C-4D1B-92D3-EF302436A06F}" presName="thickLine" presStyleLbl="alignNode1" presStyleIdx="0" presStyleCnt="6"/>
      <dgm:spPr/>
    </dgm:pt>
    <dgm:pt modelId="{F5A73EAC-558E-48AB-B96A-E1E1A27DE343}" type="pres">
      <dgm:prSet presAssocID="{993CC140-239C-4D1B-92D3-EF302436A06F}" presName="horz1" presStyleCnt="0"/>
      <dgm:spPr/>
    </dgm:pt>
    <dgm:pt modelId="{881324ED-B500-4B21-8AC0-2EA2779530E1}" type="pres">
      <dgm:prSet presAssocID="{993CC140-239C-4D1B-92D3-EF302436A06F}" presName="tx1" presStyleLbl="revTx" presStyleIdx="0" presStyleCnt="6" custScaleY="84571"/>
      <dgm:spPr/>
      <dgm:t>
        <a:bodyPr/>
        <a:lstStyle/>
        <a:p>
          <a:endParaRPr lang="es-ES"/>
        </a:p>
      </dgm:t>
    </dgm:pt>
    <dgm:pt modelId="{2BE54BB8-5127-4C93-9749-924239A9033A}" type="pres">
      <dgm:prSet presAssocID="{993CC140-239C-4D1B-92D3-EF302436A06F}" presName="vert1" presStyleCnt="0"/>
      <dgm:spPr/>
    </dgm:pt>
    <dgm:pt modelId="{CA9285F2-3AF5-4368-9C17-7FEA5684B314}" type="pres">
      <dgm:prSet presAssocID="{ABA9DC28-8F85-43BA-A0EB-B794F7D72851}" presName="thickLine" presStyleLbl="alignNode1" presStyleIdx="1" presStyleCnt="6"/>
      <dgm:spPr/>
    </dgm:pt>
    <dgm:pt modelId="{C4CDC6A4-1422-46B9-B0BE-C2FBA774BD1D}" type="pres">
      <dgm:prSet presAssocID="{ABA9DC28-8F85-43BA-A0EB-B794F7D72851}" presName="horz1" presStyleCnt="0"/>
      <dgm:spPr/>
    </dgm:pt>
    <dgm:pt modelId="{F7BD2832-5FAC-4BF6-B560-A1F9431DF743}" type="pres">
      <dgm:prSet presAssocID="{ABA9DC28-8F85-43BA-A0EB-B794F7D72851}" presName="tx1" presStyleLbl="revTx" presStyleIdx="1" presStyleCnt="6" custScaleY="79822"/>
      <dgm:spPr/>
      <dgm:t>
        <a:bodyPr/>
        <a:lstStyle/>
        <a:p>
          <a:endParaRPr lang="es-ES"/>
        </a:p>
      </dgm:t>
    </dgm:pt>
    <dgm:pt modelId="{23918A0B-32E2-414A-92D6-346A114E6D79}" type="pres">
      <dgm:prSet presAssocID="{ABA9DC28-8F85-43BA-A0EB-B794F7D72851}" presName="vert1" presStyleCnt="0"/>
      <dgm:spPr/>
    </dgm:pt>
    <dgm:pt modelId="{E18FD577-2529-4756-8285-92BE8F95F428}" type="pres">
      <dgm:prSet presAssocID="{8FD08DD4-32D1-4539-9C1D-E0335B9E904F}" presName="thickLine" presStyleLbl="alignNode1" presStyleIdx="2" presStyleCnt="6" custLinFactNeighborY="28004"/>
      <dgm:spPr>
        <a:blipFill rotWithShape="0">
          <a:blip xmlns:r="http://schemas.openxmlformats.org/officeDocument/2006/relationships" r:embed="rId1"/>
          <a:stretch>
            <a:fillRect/>
          </a:stretch>
        </a:blipFill>
      </dgm:spPr>
    </dgm:pt>
    <dgm:pt modelId="{F8094342-9603-4481-8E79-4279A96B86AD}" type="pres">
      <dgm:prSet presAssocID="{8FD08DD4-32D1-4539-9C1D-E0335B9E904F}" presName="horz1" presStyleCnt="0"/>
      <dgm:spPr/>
    </dgm:pt>
    <dgm:pt modelId="{7EDDE393-4F05-4819-A42E-C294C56114BF}" type="pres">
      <dgm:prSet presAssocID="{8FD08DD4-32D1-4539-9C1D-E0335B9E904F}" presName="tx1" presStyleLbl="revTx" presStyleIdx="2" presStyleCnt="6" custScaleY="141754" custLinFactNeighborX="98" custLinFactNeighborY="46144"/>
      <dgm:spPr/>
      <dgm:t>
        <a:bodyPr/>
        <a:lstStyle/>
        <a:p>
          <a:endParaRPr lang="es-ES"/>
        </a:p>
      </dgm:t>
    </dgm:pt>
    <dgm:pt modelId="{3F3E7366-85A0-4043-B3E2-66119B51B2A1}" type="pres">
      <dgm:prSet presAssocID="{8FD08DD4-32D1-4539-9C1D-E0335B9E904F}" presName="vert1" presStyleCnt="0"/>
      <dgm:spPr/>
    </dgm:pt>
    <dgm:pt modelId="{CD4C211B-87D0-449B-AD74-5DCA54D1F95D}" type="pres">
      <dgm:prSet presAssocID="{89F2958D-9C13-40AD-AED4-785F094B5864}" presName="thickLine" presStyleLbl="alignNode1" presStyleIdx="3" presStyleCnt="6" custLinFactNeighborY="28808"/>
      <dgm:spPr>
        <a:blipFill rotWithShape="0">
          <a:blip xmlns:r="http://schemas.openxmlformats.org/officeDocument/2006/relationships" r:embed="rId1"/>
          <a:stretch>
            <a:fillRect/>
          </a:stretch>
        </a:blipFill>
      </dgm:spPr>
    </dgm:pt>
    <dgm:pt modelId="{4222D101-6CAC-4E4F-808B-6D2386F2B963}" type="pres">
      <dgm:prSet presAssocID="{89F2958D-9C13-40AD-AED4-785F094B5864}" presName="horz1" presStyleCnt="0"/>
      <dgm:spPr/>
    </dgm:pt>
    <dgm:pt modelId="{3C7732C8-241D-4ADD-8CB7-BD756424969C}" type="pres">
      <dgm:prSet presAssocID="{89F2958D-9C13-40AD-AED4-785F094B5864}" presName="tx1" presStyleLbl="revTx" presStyleIdx="3" presStyleCnt="6" custScaleY="160178" custLinFactNeighborY="59075"/>
      <dgm:spPr/>
      <dgm:t>
        <a:bodyPr/>
        <a:lstStyle/>
        <a:p>
          <a:endParaRPr lang="es-ES"/>
        </a:p>
      </dgm:t>
    </dgm:pt>
    <dgm:pt modelId="{BC478215-5092-4148-8885-39748846A9F9}" type="pres">
      <dgm:prSet presAssocID="{89F2958D-9C13-40AD-AED4-785F094B5864}" presName="vert1" presStyleCnt="0"/>
      <dgm:spPr/>
    </dgm:pt>
    <dgm:pt modelId="{5C0346F7-0919-467A-8AAB-E51C389BED3B}" type="pres">
      <dgm:prSet presAssocID="{FF918350-18E0-4940-96EE-06EFDF1FE585}" presName="thickLine" presStyleLbl="alignNode1" presStyleIdx="4" presStyleCnt="6" custLinFactNeighborY="38144"/>
      <dgm:spPr/>
    </dgm:pt>
    <dgm:pt modelId="{A1314498-4BD1-4BBF-A47F-2E796A88C531}" type="pres">
      <dgm:prSet presAssocID="{FF918350-18E0-4940-96EE-06EFDF1FE585}" presName="horz1" presStyleCnt="0"/>
      <dgm:spPr/>
    </dgm:pt>
    <dgm:pt modelId="{3508A67D-F45C-402B-80B2-E92459209267}" type="pres">
      <dgm:prSet presAssocID="{FF918350-18E0-4940-96EE-06EFDF1FE585}" presName="tx1" presStyleLbl="revTx" presStyleIdx="4" presStyleCnt="6" custScaleY="141754"/>
      <dgm:spPr/>
      <dgm:t>
        <a:bodyPr/>
        <a:lstStyle/>
        <a:p>
          <a:endParaRPr lang="es-ES"/>
        </a:p>
      </dgm:t>
    </dgm:pt>
    <dgm:pt modelId="{7D5C0492-FD3D-422A-ABDA-BF50023A8FEA}" type="pres">
      <dgm:prSet presAssocID="{FF918350-18E0-4940-96EE-06EFDF1FE585}" presName="vert1" presStyleCnt="0"/>
      <dgm:spPr/>
    </dgm:pt>
    <dgm:pt modelId="{A5A68930-4EDF-4796-A7B8-0E0AA6EBB084}" type="pres">
      <dgm:prSet presAssocID="{7C294B29-223A-4F04-8D24-8CDF55D0EB18}" presName="thickLine" presStyleLbl="alignNode1" presStyleIdx="5" presStyleCnt="6" custLinFactNeighborY="15765"/>
      <dgm:spPr/>
    </dgm:pt>
    <dgm:pt modelId="{3CB0F165-2E6D-4050-8F21-01652C9DB535}" type="pres">
      <dgm:prSet presAssocID="{7C294B29-223A-4F04-8D24-8CDF55D0EB18}" presName="horz1" presStyleCnt="0"/>
      <dgm:spPr/>
    </dgm:pt>
    <dgm:pt modelId="{647B0105-319A-423B-AAFB-D34E902E85A2}" type="pres">
      <dgm:prSet presAssocID="{7C294B29-223A-4F04-8D24-8CDF55D0EB18}" presName="tx1" presStyleLbl="revTx" presStyleIdx="5" presStyleCnt="6" custLinFactNeighborY="-84235"/>
      <dgm:spPr/>
      <dgm:t>
        <a:bodyPr/>
        <a:lstStyle/>
        <a:p>
          <a:endParaRPr lang="es-ES"/>
        </a:p>
      </dgm:t>
    </dgm:pt>
    <dgm:pt modelId="{E0BCAEC4-79EC-4CD7-8690-7204914E0897}" type="pres">
      <dgm:prSet presAssocID="{7C294B29-223A-4F04-8D24-8CDF55D0EB18}" presName="vert1" presStyleCnt="0"/>
      <dgm:spPr/>
    </dgm:pt>
  </dgm:ptLst>
  <dgm:cxnLst>
    <dgm:cxn modelId="{30F1D0E0-9D1F-49C2-A08E-FE42F9D8B874}" srcId="{3F21C5C7-2495-4E3E-BDD0-5C04BEB6FE4F}" destId="{8FD08DD4-32D1-4539-9C1D-E0335B9E904F}" srcOrd="2" destOrd="0" parTransId="{BFEDB7ED-53AF-43DF-88DE-503C1DB0D112}" sibTransId="{2B375805-7FB2-43DE-A3E3-226828535FAB}"/>
    <dgm:cxn modelId="{DEE1FF0E-15E6-4D84-8075-B54C34C303CD}" type="presOf" srcId="{89F2958D-9C13-40AD-AED4-785F094B5864}" destId="{3C7732C8-241D-4ADD-8CB7-BD756424969C}" srcOrd="0" destOrd="0" presId="urn:microsoft.com/office/officeart/2008/layout/LinedList"/>
    <dgm:cxn modelId="{370547DF-7424-4F88-9AC5-B1BD0823A321}" srcId="{3F21C5C7-2495-4E3E-BDD0-5C04BEB6FE4F}" destId="{993CC140-239C-4D1B-92D3-EF302436A06F}" srcOrd="0" destOrd="0" parTransId="{BD0DC436-1251-41C5-9AA5-06815D9AD37B}" sibTransId="{38A9B575-A3BA-49D9-80C3-85673C9EBD91}"/>
    <dgm:cxn modelId="{C3AD9AED-20F0-40A6-958C-8A877DC1C75F}" type="presOf" srcId="{FF918350-18E0-4940-96EE-06EFDF1FE585}" destId="{3508A67D-F45C-402B-80B2-E92459209267}" srcOrd="0" destOrd="0" presId="urn:microsoft.com/office/officeart/2008/layout/LinedList"/>
    <dgm:cxn modelId="{1880F32C-8DEF-4429-9FD6-2A11B34442F4}" type="presOf" srcId="{ABA9DC28-8F85-43BA-A0EB-B794F7D72851}" destId="{F7BD2832-5FAC-4BF6-B560-A1F9431DF743}" srcOrd="0" destOrd="0" presId="urn:microsoft.com/office/officeart/2008/layout/LinedList"/>
    <dgm:cxn modelId="{4044B02A-5ABD-4C7E-AD7C-9E38C99A4787}" srcId="{3F21C5C7-2495-4E3E-BDD0-5C04BEB6FE4F}" destId="{89F2958D-9C13-40AD-AED4-785F094B5864}" srcOrd="3" destOrd="0" parTransId="{318D4B4D-1463-4E60-9882-5A35B886AD92}" sibTransId="{684D8913-2331-4282-AF32-101E762B79C4}"/>
    <dgm:cxn modelId="{7ACCA119-EFDD-48FE-B27E-68F5EE3E07C4}" type="presOf" srcId="{993CC140-239C-4D1B-92D3-EF302436A06F}" destId="{881324ED-B500-4B21-8AC0-2EA2779530E1}" srcOrd="0" destOrd="0" presId="urn:microsoft.com/office/officeart/2008/layout/LinedList"/>
    <dgm:cxn modelId="{C822E2D7-CA72-493D-9653-2626542F666A}" type="presOf" srcId="{3F21C5C7-2495-4E3E-BDD0-5C04BEB6FE4F}" destId="{9EE4D6FE-BB9A-4549-BB7F-026B9ABDA649}" srcOrd="0" destOrd="0" presId="urn:microsoft.com/office/officeart/2008/layout/LinedList"/>
    <dgm:cxn modelId="{15BBDAB4-4770-44C4-BC4D-B444D5580E19}" type="presOf" srcId="{8FD08DD4-32D1-4539-9C1D-E0335B9E904F}" destId="{7EDDE393-4F05-4819-A42E-C294C56114BF}" srcOrd="0" destOrd="0" presId="urn:microsoft.com/office/officeart/2008/layout/LinedList"/>
    <dgm:cxn modelId="{F7192858-66F7-47C8-B1D6-92F332A34912}" srcId="{3F21C5C7-2495-4E3E-BDD0-5C04BEB6FE4F}" destId="{ABA9DC28-8F85-43BA-A0EB-B794F7D72851}" srcOrd="1" destOrd="0" parTransId="{3D400985-7F37-4185-ACF8-DBBFF3802052}" sibTransId="{6BEADB15-C32B-46D4-ADD9-A49CEF43AD49}"/>
    <dgm:cxn modelId="{0D2FC6AA-98C6-4A0A-A02B-0DF18D39B24E}" srcId="{3F21C5C7-2495-4E3E-BDD0-5C04BEB6FE4F}" destId="{FF918350-18E0-4940-96EE-06EFDF1FE585}" srcOrd="4" destOrd="0" parTransId="{B7D96424-D652-4CB3-A104-A4BFBC2CEB92}" sibTransId="{2FA18194-4377-48C4-86F8-D5DA6E93B692}"/>
    <dgm:cxn modelId="{456255E9-2E31-4BF0-B5A6-20837C041597}" srcId="{3F21C5C7-2495-4E3E-BDD0-5C04BEB6FE4F}" destId="{7C294B29-223A-4F04-8D24-8CDF55D0EB18}" srcOrd="5" destOrd="0" parTransId="{5D6E7AD2-E40F-455E-AA96-717EA213DD33}" sibTransId="{A8C2059F-A672-4A23-99B8-DB9B6CAE91D0}"/>
    <dgm:cxn modelId="{6EA68688-B6D2-4736-BA35-CBF5389EEDE1}" type="presOf" srcId="{7C294B29-223A-4F04-8D24-8CDF55D0EB18}" destId="{647B0105-319A-423B-AAFB-D34E902E85A2}" srcOrd="0" destOrd="0" presId="urn:microsoft.com/office/officeart/2008/layout/LinedList"/>
    <dgm:cxn modelId="{4C1F8B5D-44D6-4886-999A-22E0D069FD85}" type="presParOf" srcId="{9EE4D6FE-BB9A-4549-BB7F-026B9ABDA649}" destId="{52F033D3-CFD5-4F8B-891E-93D394DA1AF6}" srcOrd="0" destOrd="0" presId="urn:microsoft.com/office/officeart/2008/layout/LinedList"/>
    <dgm:cxn modelId="{2520A3DA-BEB5-4B31-9FDC-97099AEF60C7}" type="presParOf" srcId="{9EE4D6FE-BB9A-4549-BB7F-026B9ABDA649}" destId="{F5A73EAC-558E-48AB-B96A-E1E1A27DE343}" srcOrd="1" destOrd="0" presId="urn:microsoft.com/office/officeart/2008/layout/LinedList"/>
    <dgm:cxn modelId="{059F7A4D-7B28-4FFA-B434-905490187A23}" type="presParOf" srcId="{F5A73EAC-558E-48AB-B96A-E1E1A27DE343}" destId="{881324ED-B500-4B21-8AC0-2EA2779530E1}" srcOrd="0" destOrd="0" presId="urn:microsoft.com/office/officeart/2008/layout/LinedList"/>
    <dgm:cxn modelId="{C55A3622-F421-42DD-97BA-E7E5DCF34B6F}" type="presParOf" srcId="{F5A73EAC-558E-48AB-B96A-E1E1A27DE343}" destId="{2BE54BB8-5127-4C93-9749-924239A9033A}" srcOrd="1" destOrd="0" presId="urn:microsoft.com/office/officeart/2008/layout/LinedList"/>
    <dgm:cxn modelId="{EB7DE697-FE8F-4766-AEBE-3BC1AB1011B0}" type="presParOf" srcId="{9EE4D6FE-BB9A-4549-BB7F-026B9ABDA649}" destId="{CA9285F2-3AF5-4368-9C17-7FEA5684B314}" srcOrd="2" destOrd="0" presId="urn:microsoft.com/office/officeart/2008/layout/LinedList"/>
    <dgm:cxn modelId="{E6573025-2FA0-43A0-8D77-EDBB923213DA}" type="presParOf" srcId="{9EE4D6FE-BB9A-4549-BB7F-026B9ABDA649}" destId="{C4CDC6A4-1422-46B9-B0BE-C2FBA774BD1D}" srcOrd="3" destOrd="0" presId="urn:microsoft.com/office/officeart/2008/layout/LinedList"/>
    <dgm:cxn modelId="{047C5FEB-5F8B-47E9-8CD4-7A15CB2A025A}" type="presParOf" srcId="{C4CDC6A4-1422-46B9-B0BE-C2FBA774BD1D}" destId="{F7BD2832-5FAC-4BF6-B560-A1F9431DF743}" srcOrd="0" destOrd="0" presId="urn:microsoft.com/office/officeart/2008/layout/LinedList"/>
    <dgm:cxn modelId="{26302A0E-453C-4518-8432-58F828B69DF8}" type="presParOf" srcId="{C4CDC6A4-1422-46B9-B0BE-C2FBA774BD1D}" destId="{23918A0B-32E2-414A-92D6-346A114E6D79}" srcOrd="1" destOrd="0" presId="urn:microsoft.com/office/officeart/2008/layout/LinedList"/>
    <dgm:cxn modelId="{F05023F2-986B-4A9E-A70D-E076FA9A553C}" type="presParOf" srcId="{9EE4D6FE-BB9A-4549-BB7F-026B9ABDA649}" destId="{E18FD577-2529-4756-8285-92BE8F95F428}" srcOrd="4" destOrd="0" presId="urn:microsoft.com/office/officeart/2008/layout/LinedList"/>
    <dgm:cxn modelId="{21B7874F-D1B5-45B8-B8AB-351876DEAE38}" type="presParOf" srcId="{9EE4D6FE-BB9A-4549-BB7F-026B9ABDA649}" destId="{F8094342-9603-4481-8E79-4279A96B86AD}" srcOrd="5" destOrd="0" presId="urn:microsoft.com/office/officeart/2008/layout/LinedList"/>
    <dgm:cxn modelId="{5F634EF7-8F07-4EB3-A0D5-9A62A4067363}" type="presParOf" srcId="{F8094342-9603-4481-8E79-4279A96B86AD}" destId="{7EDDE393-4F05-4819-A42E-C294C56114BF}" srcOrd="0" destOrd="0" presId="urn:microsoft.com/office/officeart/2008/layout/LinedList"/>
    <dgm:cxn modelId="{202E72FA-E1EB-4891-840F-8ADF343B3A12}" type="presParOf" srcId="{F8094342-9603-4481-8E79-4279A96B86AD}" destId="{3F3E7366-85A0-4043-B3E2-66119B51B2A1}" srcOrd="1" destOrd="0" presId="urn:microsoft.com/office/officeart/2008/layout/LinedList"/>
    <dgm:cxn modelId="{2DA16B3D-F120-4F64-8A35-AF0C7F30CBA5}" type="presParOf" srcId="{9EE4D6FE-BB9A-4549-BB7F-026B9ABDA649}" destId="{CD4C211B-87D0-449B-AD74-5DCA54D1F95D}" srcOrd="6" destOrd="0" presId="urn:microsoft.com/office/officeart/2008/layout/LinedList"/>
    <dgm:cxn modelId="{BC0A3735-E1C9-4A18-89DA-C0A800998EB6}" type="presParOf" srcId="{9EE4D6FE-BB9A-4549-BB7F-026B9ABDA649}" destId="{4222D101-6CAC-4E4F-808B-6D2386F2B963}" srcOrd="7" destOrd="0" presId="urn:microsoft.com/office/officeart/2008/layout/LinedList"/>
    <dgm:cxn modelId="{53E96483-931A-4944-A64B-F7ABABC65FE7}" type="presParOf" srcId="{4222D101-6CAC-4E4F-808B-6D2386F2B963}" destId="{3C7732C8-241D-4ADD-8CB7-BD756424969C}" srcOrd="0" destOrd="0" presId="urn:microsoft.com/office/officeart/2008/layout/LinedList"/>
    <dgm:cxn modelId="{145D82BB-BFC1-4998-9D3C-9E79E528372C}" type="presParOf" srcId="{4222D101-6CAC-4E4F-808B-6D2386F2B963}" destId="{BC478215-5092-4148-8885-39748846A9F9}" srcOrd="1" destOrd="0" presId="urn:microsoft.com/office/officeart/2008/layout/LinedList"/>
    <dgm:cxn modelId="{3501F34F-5457-4920-BD99-8A2D880963C0}" type="presParOf" srcId="{9EE4D6FE-BB9A-4549-BB7F-026B9ABDA649}" destId="{5C0346F7-0919-467A-8AAB-E51C389BED3B}" srcOrd="8" destOrd="0" presId="urn:microsoft.com/office/officeart/2008/layout/LinedList"/>
    <dgm:cxn modelId="{F2372322-7B00-459F-927F-92F23E79EFCE}" type="presParOf" srcId="{9EE4D6FE-BB9A-4549-BB7F-026B9ABDA649}" destId="{A1314498-4BD1-4BBF-A47F-2E796A88C531}" srcOrd="9" destOrd="0" presId="urn:microsoft.com/office/officeart/2008/layout/LinedList"/>
    <dgm:cxn modelId="{8C8146F0-9020-4135-BF6A-526692A51E45}" type="presParOf" srcId="{A1314498-4BD1-4BBF-A47F-2E796A88C531}" destId="{3508A67D-F45C-402B-80B2-E92459209267}" srcOrd="0" destOrd="0" presId="urn:microsoft.com/office/officeart/2008/layout/LinedList"/>
    <dgm:cxn modelId="{F509AAE7-785F-4974-AEF5-F76B6A01DB4C}" type="presParOf" srcId="{A1314498-4BD1-4BBF-A47F-2E796A88C531}" destId="{7D5C0492-FD3D-422A-ABDA-BF50023A8FEA}" srcOrd="1" destOrd="0" presId="urn:microsoft.com/office/officeart/2008/layout/LinedList"/>
    <dgm:cxn modelId="{9EAA6DE8-58B5-4B01-A59E-7010FB577C74}" type="presParOf" srcId="{9EE4D6FE-BB9A-4549-BB7F-026B9ABDA649}" destId="{A5A68930-4EDF-4796-A7B8-0E0AA6EBB084}" srcOrd="10" destOrd="0" presId="urn:microsoft.com/office/officeart/2008/layout/LinedList"/>
    <dgm:cxn modelId="{3392772B-4467-4F43-ACED-DA4C0382C026}" type="presParOf" srcId="{9EE4D6FE-BB9A-4549-BB7F-026B9ABDA649}" destId="{3CB0F165-2E6D-4050-8F21-01652C9DB535}" srcOrd="11" destOrd="0" presId="urn:microsoft.com/office/officeart/2008/layout/LinedList"/>
    <dgm:cxn modelId="{3F335F14-41CE-442D-AD0E-AE2BD063FB95}" type="presParOf" srcId="{3CB0F165-2E6D-4050-8F21-01652C9DB535}" destId="{647B0105-319A-423B-AAFB-D34E902E85A2}" srcOrd="0" destOrd="0" presId="urn:microsoft.com/office/officeart/2008/layout/LinedList"/>
    <dgm:cxn modelId="{F8DEAF81-7C7C-49FA-892D-48A81A858158}" type="presParOf" srcId="{3CB0F165-2E6D-4050-8F21-01652C9DB535}" destId="{E0BCAEC4-79EC-4CD7-8690-7204914E089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4E284F-0454-4D72-AC3D-DA49BCFCDA4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MX"/>
        </a:p>
      </dgm:t>
    </dgm:pt>
    <dgm:pt modelId="{CA219F1A-FD41-44DD-853C-FE4E552B2B7A}">
      <dgm:prSet phldrT="[Texto]" custT="1"/>
      <dgm:spPr>
        <a:solidFill>
          <a:srgbClr val="0070C0">
            <a:alpha val="70000"/>
          </a:srgbClr>
        </a:solidFill>
      </dgm:spPr>
      <dgm:t>
        <a:bodyPr/>
        <a:lstStyle/>
        <a:p>
          <a:r>
            <a:rPr lang="es-MX" sz="1400" b="0" dirty="0">
              <a:solidFill>
                <a:schemeClr val="tx1"/>
              </a:solidFill>
            </a:rPr>
            <a:t>Agua residual </a:t>
          </a:r>
          <a:r>
            <a:rPr lang="es-MX" sz="1400" b="0" dirty="0" err="1">
              <a:solidFill>
                <a:schemeClr val="tx1"/>
              </a:solidFill>
            </a:rPr>
            <a:t>potabilisable</a:t>
          </a:r>
          <a:r>
            <a:rPr lang="es-MX" sz="1400" b="1" dirty="0">
              <a:solidFill>
                <a:schemeClr val="tx1"/>
              </a:solidFill>
            </a:rPr>
            <a:t>.</a:t>
          </a:r>
          <a:r>
            <a:rPr lang="es-MX" sz="1600" b="1" dirty="0">
              <a:solidFill>
                <a:schemeClr val="tx1"/>
              </a:solidFill>
            </a:rPr>
            <a:t> </a:t>
          </a:r>
        </a:p>
      </dgm:t>
    </dgm:pt>
    <dgm:pt modelId="{BF3CB702-8E64-42D2-BA80-16F7ECA5153A}" type="parTrans" cxnId="{ECD8D508-8094-428A-8BEA-961077C9BD6F}">
      <dgm:prSet/>
      <dgm:spPr/>
      <dgm:t>
        <a:bodyPr/>
        <a:lstStyle/>
        <a:p>
          <a:endParaRPr lang="es-MX" sz="4000" b="1">
            <a:solidFill>
              <a:schemeClr val="tx1"/>
            </a:solidFill>
          </a:endParaRPr>
        </a:p>
      </dgm:t>
    </dgm:pt>
    <dgm:pt modelId="{5D89F941-D75A-427F-ABCC-9738C724AF9B}" type="sibTrans" cxnId="{ECD8D508-8094-428A-8BEA-961077C9BD6F}">
      <dgm:prSet custT="1"/>
      <dgm:spPr/>
      <dgm:t>
        <a:bodyPr/>
        <a:lstStyle/>
        <a:p>
          <a:endParaRPr lang="es-MX" sz="1200" b="1" dirty="0">
            <a:solidFill>
              <a:schemeClr val="tx1"/>
            </a:solidFill>
          </a:endParaRPr>
        </a:p>
      </dgm:t>
    </dgm:pt>
    <dgm:pt modelId="{F0BF9FD5-9FFD-455A-B067-0E8FD00A95F1}">
      <dgm:prSet phldrT="[Texto]" custT="1"/>
      <dgm:spPr>
        <a:solidFill>
          <a:srgbClr val="00B050">
            <a:alpha val="70000"/>
          </a:srgbClr>
        </a:solidFill>
      </dgm:spPr>
      <dgm:t>
        <a:bodyPr/>
        <a:lstStyle/>
        <a:p>
          <a:r>
            <a:rPr lang="es-MX" sz="1400" b="0" dirty="0">
              <a:solidFill>
                <a:schemeClr val="tx1"/>
              </a:solidFill>
            </a:rPr>
            <a:t>Prevención de inundaciones en zona más amenazada de la Cuenca.</a:t>
          </a:r>
        </a:p>
      </dgm:t>
    </dgm:pt>
    <dgm:pt modelId="{ABA32F9D-B871-401E-AD9A-1FEDCF88531B}" type="parTrans" cxnId="{C20B3712-B846-4F34-AAA9-42A5F6541856}">
      <dgm:prSet/>
      <dgm:spPr/>
      <dgm:t>
        <a:bodyPr/>
        <a:lstStyle/>
        <a:p>
          <a:endParaRPr lang="es-MX" sz="4000" b="1">
            <a:solidFill>
              <a:schemeClr val="tx1"/>
            </a:solidFill>
          </a:endParaRPr>
        </a:p>
      </dgm:t>
    </dgm:pt>
    <dgm:pt modelId="{96E45353-DB10-45CD-8C11-C8C494DCE24E}" type="sibTrans" cxnId="{C20B3712-B846-4F34-AAA9-42A5F6541856}">
      <dgm:prSet custT="1"/>
      <dgm:spPr/>
      <dgm:t>
        <a:bodyPr/>
        <a:lstStyle/>
        <a:p>
          <a:endParaRPr lang="es-MX" sz="1200" b="1">
            <a:solidFill>
              <a:schemeClr val="tx1"/>
            </a:solidFill>
          </a:endParaRPr>
        </a:p>
      </dgm:t>
    </dgm:pt>
    <dgm:pt modelId="{783898B3-0AF7-4DA9-807F-9BEA59665A8D}">
      <dgm:prSet phldrT="[Texto]" custT="1"/>
      <dgm:spPr>
        <a:solidFill>
          <a:srgbClr val="0070C0">
            <a:alpha val="70000"/>
          </a:srgbClr>
        </a:solidFill>
      </dgm:spPr>
      <dgm:t>
        <a:bodyPr/>
        <a:lstStyle/>
        <a:p>
          <a:r>
            <a:rPr lang="es-MX" sz="1400" b="0" dirty="0">
              <a:solidFill>
                <a:schemeClr val="tx1"/>
              </a:solidFill>
            </a:rPr>
            <a:t>Ahorro de energéticos, al no tener que bombear aguas pluviales y residuales fuera de la cuenca</a:t>
          </a:r>
          <a:r>
            <a:rPr lang="es-MX" sz="1600" b="1" dirty="0">
              <a:solidFill>
                <a:schemeClr val="tx1"/>
              </a:solidFill>
            </a:rPr>
            <a:t>.</a:t>
          </a:r>
        </a:p>
      </dgm:t>
    </dgm:pt>
    <dgm:pt modelId="{BEC90EC4-24AD-4F25-9B48-481FB5C7BB23}" type="parTrans" cxnId="{EC34EC5B-7DFA-4D92-8FEE-7F0236D6102B}">
      <dgm:prSet/>
      <dgm:spPr/>
      <dgm:t>
        <a:bodyPr/>
        <a:lstStyle/>
        <a:p>
          <a:endParaRPr lang="es-MX" sz="4000" b="1">
            <a:solidFill>
              <a:schemeClr val="tx1"/>
            </a:solidFill>
          </a:endParaRPr>
        </a:p>
      </dgm:t>
    </dgm:pt>
    <dgm:pt modelId="{4D71CA54-7E92-4EE9-BCC2-60D3D0337DDA}" type="sibTrans" cxnId="{EC34EC5B-7DFA-4D92-8FEE-7F0236D6102B}">
      <dgm:prSet custT="1"/>
      <dgm:spPr/>
      <dgm:t>
        <a:bodyPr/>
        <a:lstStyle/>
        <a:p>
          <a:endParaRPr lang="es-MX" sz="1200" b="1">
            <a:solidFill>
              <a:schemeClr val="tx1"/>
            </a:solidFill>
          </a:endParaRPr>
        </a:p>
      </dgm:t>
    </dgm:pt>
    <dgm:pt modelId="{4B4C1C52-D905-40AE-934E-4793A0BFC0C2}">
      <dgm:prSet phldrT="[Texto]" custT="1"/>
      <dgm:spPr>
        <a:solidFill>
          <a:srgbClr val="00B050">
            <a:alpha val="70000"/>
          </a:srgbClr>
        </a:solidFill>
      </dgm:spPr>
      <dgm:t>
        <a:bodyPr/>
        <a:lstStyle/>
        <a:p>
          <a:r>
            <a:rPr lang="es-MX" sz="1600" b="0" dirty="0">
              <a:solidFill>
                <a:schemeClr val="tx1"/>
              </a:solidFill>
            </a:rPr>
            <a:t>Proyectos ecoturismo</a:t>
          </a:r>
        </a:p>
      </dgm:t>
    </dgm:pt>
    <dgm:pt modelId="{F539EC4D-F3C0-48C7-9BCC-4D8D7CC2BEDD}" type="parTrans" cxnId="{7164FA02-7C33-4312-8216-200714A21D12}">
      <dgm:prSet/>
      <dgm:spPr/>
      <dgm:t>
        <a:bodyPr/>
        <a:lstStyle/>
        <a:p>
          <a:endParaRPr lang="es-MX" sz="4000" b="1">
            <a:solidFill>
              <a:schemeClr val="tx1"/>
            </a:solidFill>
          </a:endParaRPr>
        </a:p>
      </dgm:t>
    </dgm:pt>
    <dgm:pt modelId="{1B4DCBE6-7437-412C-83D9-C10EB587148B}" type="sibTrans" cxnId="{7164FA02-7C33-4312-8216-200714A21D12}">
      <dgm:prSet custT="1"/>
      <dgm:spPr/>
      <dgm:t>
        <a:bodyPr/>
        <a:lstStyle/>
        <a:p>
          <a:endParaRPr lang="es-MX" sz="1200" b="1">
            <a:solidFill>
              <a:schemeClr val="tx1"/>
            </a:solidFill>
          </a:endParaRPr>
        </a:p>
      </dgm:t>
    </dgm:pt>
    <dgm:pt modelId="{F64DF825-CAAF-40ED-A6C1-CFA2FEDD85CB}">
      <dgm:prSet phldrT="[Texto]" custT="1"/>
      <dgm:spPr>
        <a:solidFill>
          <a:srgbClr val="0070C0">
            <a:alpha val="70000"/>
          </a:srgbClr>
        </a:solidFill>
      </dgm:spPr>
      <dgm:t>
        <a:bodyPr/>
        <a:lstStyle/>
        <a:p>
          <a:r>
            <a:rPr lang="es-MX" sz="1600" b="0" dirty="0">
              <a:solidFill>
                <a:schemeClr val="tx1"/>
              </a:solidFill>
            </a:rPr>
            <a:t>Restauración agrícola, ambiental y cultural</a:t>
          </a:r>
        </a:p>
      </dgm:t>
    </dgm:pt>
    <dgm:pt modelId="{765B67AE-AADB-43C6-AB22-F35ADA275EEE}" type="parTrans" cxnId="{A7BAB857-F997-4C4B-84A9-F013B17B0ACC}">
      <dgm:prSet/>
      <dgm:spPr/>
      <dgm:t>
        <a:bodyPr/>
        <a:lstStyle/>
        <a:p>
          <a:endParaRPr lang="es-MX" sz="4000" b="1">
            <a:solidFill>
              <a:schemeClr val="tx1"/>
            </a:solidFill>
          </a:endParaRPr>
        </a:p>
      </dgm:t>
    </dgm:pt>
    <dgm:pt modelId="{1682EF5B-1A0C-4580-ACB2-0468C5AD754D}" type="sibTrans" cxnId="{A7BAB857-F997-4C4B-84A9-F013B17B0ACC}">
      <dgm:prSet custT="1"/>
      <dgm:spPr/>
      <dgm:t>
        <a:bodyPr/>
        <a:lstStyle/>
        <a:p>
          <a:endParaRPr lang="es-MX" sz="1200" b="1" dirty="0">
            <a:solidFill>
              <a:schemeClr val="tx1"/>
            </a:solidFill>
          </a:endParaRPr>
        </a:p>
      </dgm:t>
    </dgm:pt>
    <dgm:pt modelId="{DFE2D9C4-EAB5-4B1A-86FC-09286F18ED65}">
      <dgm:prSet phldrT="[Texto]" custT="1"/>
      <dgm:spPr>
        <a:solidFill>
          <a:srgbClr val="00B050">
            <a:alpha val="70000"/>
          </a:srgbClr>
        </a:solidFill>
      </dgm:spPr>
      <dgm:t>
        <a:bodyPr/>
        <a:lstStyle/>
        <a:p>
          <a:r>
            <a:rPr lang="es-MX" sz="1600" b="0" dirty="0">
              <a:solidFill>
                <a:schemeClr val="tx1"/>
              </a:solidFill>
            </a:rPr>
            <a:t>Inclusión y recuperación del tejido social</a:t>
          </a:r>
        </a:p>
      </dgm:t>
    </dgm:pt>
    <dgm:pt modelId="{7DEC167A-2721-4284-8D21-C972E0C583F9}" type="parTrans" cxnId="{CCD6BFB5-BBE0-4F73-BAE0-25F94126A843}">
      <dgm:prSet/>
      <dgm:spPr/>
      <dgm:t>
        <a:bodyPr/>
        <a:lstStyle/>
        <a:p>
          <a:endParaRPr lang="es-MX" sz="4000" b="1">
            <a:solidFill>
              <a:schemeClr val="tx1"/>
            </a:solidFill>
          </a:endParaRPr>
        </a:p>
      </dgm:t>
    </dgm:pt>
    <dgm:pt modelId="{013006A2-8417-4659-9B54-9AD6788244E0}" type="sibTrans" cxnId="{CCD6BFB5-BBE0-4F73-BAE0-25F94126A843}">
      <dgm:prSet custT="1"/>
      <dgm:spPr/>
      <dgm:t>
        <a:bodyPr/>
        <a:lstStyle/>
        <a:p>
          <a:endParaRPr lang="es-MX" sz="1200" b="1">
            <a:solidFill>
              <a:schemeClr val="tx1"/>
            </a:solidFill>
          </a:endParaRPr>
        </a:p>
      </dgm:t>
    </dgm:pt>
    <dgm:pt modelId="{0FB096E2-CEC2-4642-9141-E48D8E32AD4F}" type="pres">
      <dgm:prSet presAssocID="{7B4E284F-0454-4D72-AC3D-DA49BCFCDA4D}" presName="Name0" presStyleCnt="0">
        <dgm:presLayoutVars>
          <dgm:dir/>
          <dgm:resizeHandles val="exact"/>
        </dgm:presLayoutVars>
      </dgm:prSet>
      <dgm:spPr/>
      <dgm:t>
        <a:bodyPr/>
        <a:lstStyle/>
        <a:p>
          <a:endParaRPr lang="es-ES"/>
        </a:p>
      </dgm:t>
    </dgm:pt>
    <dgm:pt modelId="{4AA3FE65-D61D-4B0A-AB78-ED5A3F9A8279}" type="pres">
      <dgm:prSet presAssocID="{CA219F1A-FD41-44DD-853C-FE4E552B2B7A}" presName="node" presStyleLbl="node1" presStyleIdx="0" presStyleCnt="6" custScaleX="196765" custScaleY="123684" custRadScaleRad="142046" custRadScaleInc="231025">
        <dgm:presLayoutVars>
          <dgm:bulletEnabled val="1"/>
        </dgm:presLayoutVars>
      </dgm:prSet>
      <dgm:spPr/>
      <dgm:t>
        <a:bodyPr/>
        <a:lstStyle/>
        <a:p>
          <a:endParaRPr lang="es-ES"/>
        </a:p>
      </dgm:t>
    </dgm:pt>
    <dgm:pt modelId="{4CF3DD09-1481-47D2-AC40-E3A1011D292E}" type="pres">
      <dgm:prSet presAssocID="{5D89F941-D75A-427F-ABCC-9738C724AF9B}" presName="sibTrans" presStyleLbl="sibTrans2D1" presStyleIdx="0" presStyleCnt="6" custAng="16369481" custScaleX="2000000" custScaleY="266895"/>
      <dgm:spPr/>
      <dgm:t>
        <a:bodyPr/>
        <a:lstStyle/>
        <a:p>
          <a:endParaRPr lang="es-ES"/>
        </a:p>
      </dgm:t>
    </dgm:pt>
    <dgm:pt modelId="{26489FF2-FBDF-4F73-9707-0405E3BA0A68}" type="pres">
      <dgm:prSet presAssocID="{5D89F941-D75A-427F-ABCC-9738C724AF9B}" presName="connectorText" presStyleLbl="sibTrans2D1" presStyleIdx="0" presStyleCnt="6"/>
      <dgm:spPr/>
      <dgm:t>
        <a:bodyPr/>
        <a:lstStyle/>
        <a:p>
          <a:endParaRPr lang="es-ES"/>
        </a:p>
      </dgm:t>
    </dgm:pt>
    <dgm:pt modelId="{F950ADE5-52EA-4C85-BF11-550C09829410}" type="pres">
      <dgm:prSet presAssocID="{F0BF9FD5-9FFD-455A-B067-0E8FD00A95F1}" presName="node" presStyleLbl="node1" presStyleIdx="1" presStyleCnt="6" custScaleX="196765" custScaleY="180388" custRadScaleRad="139907" custRadScaleInc="140294">
        <dgm:presLayoutVars>
          <dgm:bulletEnabled val="1"/>
        </dgm:presLayoutVars>
      </dgm:prSet>
      <dgm:spPr/>
      <dgm:t>
        <a:bodyPr/>
        <a:lstStyle/>
        <a:p>
          <a:endParaRPr lang="es-ES"/>
        </a:p>
      </dgm:t>
    </dgm:pt>
    <dgm:pt modelId="{51963596-B145-412D-9820-0DCAC37C7563}" type="pres">
      <dgm:prSet presAssocID="{96E45353-DB10-45CD-8C11-C8C494DCE24E}" presName="sibTrans" presStyleLbl="sibTrans2D1" presStyleIdx="1" presStyleCnt="6" custAng="16046931" custScaleX="2000000" custScaleY="645255" custLinFactX="1900000" custLinFactY="100000" custLinFactNeighborX="1937553" custLinFactNeighborY="111877"/>
      <dgm:spPr/>
      <dgm:t>
        <a:bodyPr/>
        <a:lstStyle/>
        <a:p>
          <a:endParaRPr lang="es-ES"/>
        </a:p>
      </dgm:t>
    </dgm:pt>
    <dgm:pt modelId="{4831C343-422C-4F9E-A206-62411768E1AE}" type="pres">
      <dgm:prSet presAssocID="{96E45353-DB10-45CD-8C11-C8C494DCE24E}" presName="connectorText" presStyleLbl="sibTrans2D1" presStyleIdx="1" presStyleCnt="6"/>
      <dgm:spPr/>
      <dgm:t>
        <a:bodyPr/>
        <a:lstStyle/>
        <a:p>
          <a:endParaRPr lang="es-ES"/>
        </a:p>
      </dgm:t>
    </dgm:pt>
    <dgm:pt modelId="{61C9605B-0D76-4BF3-9268-08BD8919B545}" type="pres">
      <dgm:prSet presAssocID="{783898B3-0AF7-4DA9-807F-9BEA59665A8D}" presName="node" presStyleLbl="node1" presStyleIdx="2" presStyleCnt="6" custScaleX="196765" custScaleY="223242" custRadScaleRad="82181" custRadScaleInc="161016">
        <dgm:presLayoutVars>
          <dgm:bulletEnabled val="1"/>
        </dgm:presLayoutVars>
      </dgm:prSet>
      <dgm:spPr/>
      <dgm:t>
        <a:bodyPr/>
        <a:lstStyle/>
        <a:p>
          <a:endParaRPr lang="es-ES"/>
        </a:p>
      </dgm:t>
    </dgm:pt>
    <dgm:pt modelId="{0C45E34A-1B4A-46A7-8C84-7C63BD16DF9B}" type="pres">
      <dgm:prSet presAssocID="{4D71CA54-7E92-4EE9-BCC2-60D3D0337DDA}" presName="sibTrans" presStyleLbl="sibTrans2D1" presStyleIdx="2" presStyleCnt="6" custAng="14831936" custFlipVert="1" custScaleX="626411" custScaleY="228582" custLinFactX="400000" custLinFactY="-305400" custLinFactNeighborX="407867" custLinFactNeighborY="-400000"/>
      <dgm:spPr/>
      <dgm:t>
        <a:bodyPr/>
        <a:lstStyle/>
        <a:p>
          <a:endParaRPr lang="es-ES"/>
        </a:p>
      </dgm:t>
    </dgm:pt>
    <dgm:pt modelId="{6309414D-EC38-41A2-8519-BA0C320E8145}" type="pres">
      <dgm:prSet presAssocID="{4D71CA54-7E92-4EE9-BCC2-60D3D0337DDA}" presName="connectorText" presStyleLbl="sibTrans2D1" presStyleIdx="2" presStyleCnt="6"/>
      <dgm:spPr/>
      <dgm:t>
        <a:bodyPr/>
        <a:lstStyle/>
        <a:p>
          <a:endParaRPr lang="es-ES"/>
        </a:p>
      </dgm:t>
    </dgm:pt>
    <dgm:pt modelId="{43021091-081F-4387-9711-D8CB02AF786C}" type="pres">
      <dgm:prSet presAssocID="{4B4C1C52-D905-40AE-934E-4793A0BFC0C2}" presName="node" presStyleLbl="node1" presStyleIdx="3" presStyleCnt="6" custScaleX="196765" custScaleY="131504" custRadScaleRad="95773" custRadScaleInc="-590865">
        <dgm:presLayoutVars>
          <dgm:bulletEnabled val="1"/>
        </dgm:presLayoutVars>
      </dgm:prSet>
      <dgm:spPr/>
      <dgm:t>
        <a:bodyPr/>
        <a:lstStyle/>
        <a:p>
          <a:endParaRPr lang="es-ES"/>
        </a:p>
      </dgm:t>
    </dgm:pt>
    <dgm:pt modelId="{F90EDFC5-C334-4A44-B06B-03C2E176F794}" type="pres">
      <dgm:prSet presAssocID="{1B4DCBE6-7437-412C-83D9-C10EB587148B}" presName="sibTrans" presStyleLbl="sibTrans2D1" presStyleIdx="3" presStyleCnt="6" custAng="18972390" custFlipVert="1" custFlipHor="1" custScaleX="1851142" custScaleY="638550" custLinFactX="-1600000" custLinFactY="662588" custLinFactNeighborX="-1681260" custLinFactNeighborY="700000"/>
      <dgm:spPr/>
      <dgm:t>
        <a:bodyPr/>
        <a:lstStyle/>
        <a:p>
          <a:endParaRPr lang="es-ES"/>
        </a:p>
      </dgm:t>
    </dgm:pt>
    <dgm:pt modelId="{EE589820-B0C1-423A-A3BD-51ABBBFB28C9}" type="pres">
      <dgm:prSet presAssocID="{1B4DCBE6-7437-412C-83D9-C10EB587148B}" presName="connectorText" presStyleLbl="sibTrans2D1" presStyleIdx="3" presStyleCnt="6"/>
      <dgm:spPr/>
      <dgm:t>
        <a:bodyPr/>
        <a:lstStyle/>
        <a:p>
          <a:endParaRPr lang="es-ES"/>
        </a:p>
      </dgm:t>
    </dgm:pt>
    <dgm:pt modelId="{3A09E705-82D2-43F1-BD02-43BEB0D22F6F}" type="pres">
      <dgm:prSet presAssocID="{F64DF825-CAAF-40ED-A6C1-CFA2FEDD85CB}" presName="node" presStyleLbl="node1" presStyleIdx="4" presStyleCnt="6" custScaleX="196765" custScaleY="139621" custRadScaleRad="118357" custRadScaleInc="180182">
        <dgm:presLayoutVars>
          <dgm:bulletEnabled val="1"/>
        </dgm:presLayoutVars>
      </dgm:prSet>
      <dgm:spPr/>
      <dgm:t>
        <a:bodyPr/>
        <a:lstStyle/>
        <a:p>
          <a:endParaRPr lang="es-ES"/>
        </a:p>
      </dgm:t>
    </dgm:pt>
    <dgm:pt modelId="{8BC77C1D-895A-45C8-BE35-A433D8649454}" type="pres">
      <dgm:prSet presAssocID="{1682EF5B-1A0C-4580-ACB2-0468C5AD754D}" presName="sibTrans" presStyleLbl="sibTrans2D1" presStyleIdx="4" presStyleCnt="6" custAng="16820524" custScaleX="2000000" custScaleY="269916" custLinFactNeighborY="18988"/>
      <dgm:spPr/>
      <dgm:t>
        <a:bodyPr/>
        <a:lstStyle/>
        <a:p>
          <a:endParaRPr lang="es-ES"/>
        </a:p>
      </dgm:t>
    </dgm:pt>
    <dgm:pt modelId="{38422E66-9DF9-411E-AAE5-979E4A3A1509}" type="pres">
      <dgm:prSet presAssocID="{1682EF5B-1A0C-4580-ACB2-0468C5AD754D}" presName="connectorText" presStyleLbl="sibTrans2D1" presStyleIdx="4" presStyleCnt="6"/>
      <dgm:spPr/>
      <dgm:t>
        <a:bodyPr/>
        <a:lstStyle/>
        <a:p>
          <a:endParaRPr lang="es-ES"/>
        </a:p>
      </dgm:t>
    </dgm:pt>
    <dgm:pt modelId="{925F044E-B991-4A2E-997C-9C2799B16512}" type="pres">
      <dgm:prSet presAssocID="{DFE2D9C4-EAB5-4B1A-86FC-09286F18ED65}" presName="node" presStyleLbl="node1" presStyleIdx="5" presStyleCnt="6" custScaleX="196765" custScaleY="131504" custRadScaleRad="114404" custRadScaleInc="-145169">
        <dgm:presLayoutVars>
          <dgm:bulletEnabled val="1"/>
        </dgm:presLayoutVars>
      </dgm:prSet>
      <dgm:spPr/>
      <dgm:t>
        <a:bodyPr/>
        <a:lstStyle/>
        <a:p>
          <a:endParaRPr lang="es-ES"/>
        </a:p>
      </dgm:t>
    </dgm:pt>
    <dgm:pt modelId="{631B44B4-919C-4373-9833-73BD33BA728B}" type="pres">
      <dgm:prSet presAssocID="{013006A2-8417-4659-9B54-9AD6788244E0}" presName="sibTrans" presStyleLbl="sibTrans2D1" presStyleIdx="5" presStyleCnt="6" custAng="15427063" custFlipVert="1" custScaleX="2000000" custScaleY="593012" custLinFactX="5918624" custLinFactY="-315374" custLinFactNeighborX="6000000" custLinFactNeighborY="-400000"/>
      <dgm:spPr/>
      <dgm:t>
        <a:bodyPr/>
        <a:lstStyle/>
        <a:p>
          <a:endParaRPr lang="es-ES"/>
        </a:p>
      </dgm:t>
    </dgm:pt>
    <dgm:pt modelId="{9FA54496-1424-4AAF-81E7-61C206D23B32}" type="pres">
      <dgm:prSet presAssocID="{013006A2-8417-4659-9B54-9AD6788244E0}" presName="connectorText" presStyleLbl="sibTrans2D1" presStyleIdx="5" presStyleCnt="6"/>
      <dgm:spPr/>
      <dgm:t>
        <a:bodyPr/>
        <a:lstStyle/>
        <a:p>
          <a:endParaRPr lang="es-ES"/>
        </a:p>
      </dgm:t>
    </dgm:pt>
  </dgm:ptLst>
  <dgm:cxnLst>
    <dgm:cxn modelId="{18D59A25-71A7-4DB6-A60E-3401B2D291C0}" type="presOf" srcId="{5D89F941-D75A-427F-ABCC-9738C724AF9B}" destId="{26489FF2-FBDF-4F73-9707-0405E3BA0A68}" srcOrd="1" destOrd="0" presId="urn:microsoft.com/office/officeart/2005/8/layout/cycle7"/>
    <dgm:cxn modelId="{EC34EC5B-7DFA-4D92-8FEE-7F0236D6102B}" srcId="{7B4E284F-0454-4D72-AC3D-DA49BCFCDA4D}" destId="{783898B3-0AF7-4DA9-807F-9BEA59665A8D}" srcOrd="2" destOrd="0" parTransId="{BEC90EC4-24AD-4F25-9B48-481FB5C7BB23}" sibTransId="{4D71CA54-7E92-4EE9-BCC2-60D3D0337DDA}"/>
    <dgm:cxn modelId="{E6767C1C-ECA4-4EFC-AA69-4A6811985AB5}" type="presOf" srcId="{013006A2-8417-4659-9B54-9AD6788244E0}" destId="{631B44B4-919C-4373-9833-73BD33BA728B}" srcOrd="0" destOrd="0" presId="urn:microsoft.com/office/officeart/2005/8/layout/cycle7"/>
    <dgm:cxn modelId="{22FA165F-8E65-456F-92C7-D6E660B7CE74}" type="presOf" srcId="{1682EF5B-1A0C-4580-ACB2-0468C5AD754D}" destId="{8BC77C1D-895A-45C8-BE35-A433D8649454}" srcOrd="0" destOrd="0" presId="urn:microsoft.com/office/officeart/2005/8/layout/cycle7"/>
    <dgm:cxn modelId="{34995F2E-B04D-44A2-BD42-D16324154ED0}" type="presOf" srcId="{DFE2D9C4-EAB5-4B1A-86FC-09286F18ED65}" destId="{925F044E-B991-4A2E-997C-9C2799B16512}" srcOrd="0" destOrd="0" presId="urn:microsoft.com/office/officeart/2005/8/layout/cycle7"/>
    <dgm:cxn modelId="{03BBA0D1-3615-48CD-B1D5-1EAE4BCD1470}" type="presOf" srcId="{96E45353-DB10-45CD-8C11-C8C494DCE24E}" destId="{51963596-B145-412D-9820-0DCAC37C7563}" srcOrd="0" destOrd="0" presId="urn:microsoft.com/office/officeart/2005/8/layout/cycle7"/>
    <dgm:cxn modelId="{CCD6BFB5-BBE0-4F73-BAE0-25F94126A843}" srcId="{7B4E284F-0454-4D72-AC3D-DA49BCFCDA4D}" destId="{DFE2D9C4-EAB5-4B1A-86FC-09286F18ED65}" srcOrd="5" destOrd="0" parTransId="{7DEC167A-2721-4284-8D21-C972E0C583F9}" sibTransId="{013006A2-8417-4659-9B54-9AD6788244E0}"/>
    <dgm:cxn modelId="{D6A90A25-F975-495E-B8BB-403BEFC25DB1}" type="presOf" srcId="{CA219F1A-FD41-44DD-853C-FE4E552B2B7A}" destId="{4AA3FE65-D61D-4B0A-AB78-ED5A3F9A8279}" srcOrd="0" destOrd="0" presId="urn:microsoft.com/office/officeart/2005/8/layout/cycle7"/>
    <dgm:cxn modelId="{13683925-22BA-4C87-A788-6230D6289493}" type="presOf" srcId="{1B4DCBE6-7437-412C-83D9-C10EB587148B}" destId="{EE589820-B0C1-423A-A3BD-51ABBBFB28C9}" srcOrd="1" destOrd="0" presId="urn:microsoft.com/office/officeart/2005/8/layout/cycle7"/>
    <dgm:cxn modelId="{8F7D2B0F-70F2-45F4-9F13-476D0EC4E21F}" type="presOf" srcId="{1B4DCBE6-7437-412C-83D9-C10EB587148B}" destId="{F90EDFC5-C334-4A44-B06B-03C2E176F794}" srcOrd="0" destOrd="0" presId="urn:microsoft.com/office/officeart/2005/8/layout/cycle7"/>
    <dgm:cxn modelId="{A5BCEE1C-51C9-4737-AA6B-B8E28E95CAFA}" type="presOf" srcId="{4B4C1C52-D905-40AE-934E-4793A0BFC0C2}" destId="{43021091-081F-4387-9711-D8CB02AF786C}" srcOrd="0" destOrd="0" presId="urn:microsoft.com/office/officeart/2005/8/layout/cycle7"/>
    <dgm:cxn modelId="{FD188C4A-3B36-4577-BCBF-D6E11F3667E8}" type="presOf" srcId="{013006A2-8417-4659-9B54-9AD6788244E0}" destId="{9FA54496-1424-4AAF-81E7-61C206D23B32}" srcOrd="1" destOrd="0" presId="urn:microsoft.com/office/officeart/2005/8/layout/cycle7"/>
    <dgm:cxn modelId="{ECD8D508-8094-428A-8BEA-961077C9BD6F}" srcId="{7B4E284F-0454-4D72-AC3D-DA49BCFCDA4D}" destId="{CA219F1A-FD41-44DD-853C-FE4E552B2B7A}" srcOrd="0" destOrd="0" parTransId="{BF3CB702-8E64-42D2-BA80-16F7ECA5153A}" sibTransId="{5D89F941-D75A-427F-ABCC-9738C724AF9B}"/>
    <dgm:cxn modelId="{D4D43E2F-E63C-427B-B1BF-E5B60B6E8E29}" type="presOf" srcId="{96E45353-DB10-45CD-8C11-C8C494DCE24E}" destId="{4831C343-422C-4F9E-A206-62411768E1AE}" srcOrd="1" destOrd="0" presId="urn:microsoft.com/office/officeart/2005/8/layout/cycle7"/>
    <dgm:cxn modelId="{1821F5B9-2388-49F2-9F1C-F5F3D1FF074F}" type="presOf" srcId="{F64DF825-CAAF-40ED-A6C1-CFA2FEDD85CB}" destId="{3A09E705-82D2-43F1-BD02-43BEB0D22F6F}" srcOrd="0" destOrd="0" presId="urn:microsoft.com/office/officeart/2005/8/layout/cycle7"/>
    <dgm:cxn modelId="{D249F55F-AD4F-44EF-B4C8-B1B4DEC23E8A}" type="presOf" srcId="{4D71CA54-7E92-4EE9-BCC2-60D3D0337DDA}" destId="{0C45E34A-1B4A-46A7-8C84-7C63BD16DF9B}" srcOrd="0" destOrd="0" presId="urn:microsoft.com/office/officeart/2005/8/layout/cycle7"/>
    <dgm:cxn modelId="{0FD5C6F8-7AD4-44A1-B2B6-04D972E36DBD}" type="presOf" srcId="{7B4E284F-0454-4D72-AC3D-DA49BCFCDA4D}" destId="{0FB096E2-CEC2-4642-9141-E48D8E32AD4F}" srcOrd="0" destOrd="0" presId="urn:microsoft.com/office/officeart/2005/8/layout/cycle7"/>
    <dgm:cxn modelId="{4C733167-4FA8-46A5-A03B-1C1218A85EBD}" type="presOf" srcId="{1682EF5B-1A0C-4580-ACB2-0468C5AD754D}" destId="{38422E66-9DF9-411E-AAE5-979E4A3A1509}" srcOrd="1" destOrd="0" presId="urn:microsoft.com/office/officeart/2005/8/layout/cycle7"/>
    <dgm:cxn modelId="{7164FA02-7C33-4312-8216-200714A21D12}" srcId="{7B4E284F-0454-4D72-AC3D-DA49BCFCDA4D}" destId="{4B4C1C52-D905-40AE-934E-4793A0BFC0C2}" srcOrd="3" destOrd="0" parTransId="{F539EC4D-F3C0-48C7-9BCC-4D8D7CC2BEDD}" sibTransId="{1B4DCBE6-7437-412C-83D9-C10EB587148B}"/>
    <dgm:cxn modelId="{A7BAB857-F997-4C4B-84A9-F013B17B0ACC}" srcId="{7B4E284F-0454-4D72-AC3D-DA49BCFCDA4D}" destId="{F64DF825-CAAF-40ED-A6C1-CFA2FEDD85CB}" srcOrd="4" destOrd="0" parTransId="{765B67AE-AADB-43C6-AB22-F35ADA275EEE}" sibTransId="{1682EF5B-1A0C-4580-ACB2-0468C5AD754D}"/>
    <dgm:cxn modelId="{C20B3712-B846-4F34-AAA9-42A5F6541856}" srcId="{7B4E284F-0454-4D72-AC3D-DA49BCFCDA4D}" destId="{F0BF9FD5-9FFD-455A-B067-0E8FD00A95F1}" srcOrd="1" destOrd="0" parTransId="{ABA32F9D-B871-401E-AD9A-1FEDCF88531B}" sibTransId="{96E45353-DB10-45CD-8C11-C8C494DCE24E}"/>
    <dgm:cxn modelId="{A1EE630C-2560-4EA2-8375-09D684449818}" type="presOf" srcId="{5D89F941-D75A-427F-ABCC-9738C724AF9B}" destId="{4CF3DD09-1481-47D2-AC40-E3A1011D292E}" srcOrd="0" destOrd="0" presId="urn:microsoft.com/office/officeart/2005/8/layout/cycle7"/>
    <dgm:cxn modelId="{BAAEAF96-8B2E-4262-8E73-66B4533F8AED}" type="presOf" srcId="{4D71CA54-7E92-4EE9-BCC2-60D3D0337DDA}" destId="{6309414D-EC38-41A2-8519-BA0C320E8145}" srcOrd="1" destOrd="0" presId="urn:microsoft.com/office/officeart/2005/8/layout/cycle7"/>
    <dgm:cxn modelId="{525659E6-BC74-460D-A132-CAE196AA0FCA}" type="presOf" srcId="{783898B3-0AF7-4DA9-807F-9BEA59665A8D}" destId="{61C9605B-0D76-4BF3-9268-08BD8919B545}" srcOrd="0" destOrd="0" presId="urn:microsoft.com/office/officeart/2005/8/layout/cycle7"/>
    <dgm:cxn modelId="{440612A8-D047-4F33-B755-5BF385D67244}" type="presOf" srcId="{F0BF9FD5-9FFD-455A-B067-0E8FD00A95F1}" destId="{F950ADE5-52EA-4C85-BF11-550C09829410}" srcOrd="0" destOrd="0" presId="urn:microsoft.com/office/officeart/2005/8/layout/cycle7"/>
    <dgm:cxn modelId="{3466D1B9-569F-43F0-A464-6A9040CCD045}" type="presParOf" srcId="{0FB096E2-CEC2-4642-9141-E48D8E32AD4F}" destId="{4AA3FE65-D61D-4B0A-AB78-ED5A3F9A8279}" srcOrd="0" destOrd="0" presId="urn:microsoft.com/office/officeart/2005/8/layout/cycle7"/>
    <dgm:cxn modelId="{E427298F-7121-4AFB-B1B8-1BC509FC0D04}" type="presParOf" srcId="{0FB096E2-CEC2-4642-9141-E48D8E32AD4F}" destId="{4CF3DD09-1481-47D2-AC40-E3A1011D292E}" srcOrd="1" destOrd="0" presId="urn:microsoft.com/office/officeart/2005/8/layout/cycle7"/>
    <dgm:cxn modelId="{EF5781E5-5C84-43C0-9994-4B555D0CA05B}" type="presParOf" srcId="{4CF3DD09-1481-47D2-AC40-E3A1011D292E}" destId="{26489FF2-FBDF-4F73-9707-0405E3BA0A68}" srcOrd="0" destOrd="0" presId="urn:microsoft.com/office/officeart/2005/8/layout/cycle7"/>
    <dgm:cxn modelId="{612EDF3A-ED5D-4637-A05F-5185082D65AD}" type="presParOf" srcId="{0FB096E2-CEC2-4642-9141-E48D8E32AD4F}" destId="{F950ADE5-52EA-4C85-BF11-550C09829410}" srcOrd="2" destOrd="0" presId="urn:microsoft.com/office/officeart/2005/8/layout/cycle7"/>
    <dgm:cxn modelId="{0FA003C1-9BFD-4E30-8585-7784C08B2D93}" type="presParOf" srcId="{0FB096E2-CEC2-4642-9141-E48D8E32AD4F}" destId="{51963596-B145-412D-9820-0DCAC37C7563}" srcOrd="3" destOrd="0" presId="urn:microsoft.com/office/officeart/2005/8/layout/cycle7"/>
    <dgm:cxn modelId="{AB8A23A1-DA98-4DC2-BD0D-961386BF2699}" type="presParOf" srcId="{51963596-B145-412D-9820-0DCAC37C7563}" destId="{4831C343-422C-4F9E-A206-62411768E1AE}" srcOrd="0" destOrd="0" presId="urn:microsoft.com/office/officeart/2005/8/layout/cycle7"/>
    <dgm:cxn modelId="{3DD022D8-9964-4BB6-A3C8-3B0EE780D489}" type="presParOf" srcId="{0FB096E2-CEC2-4642-9141-E48D8E32AD4F}" destId="{61C9605B-0D76-4BF3-9268-08BD8919B545}" srcOrd="4" destOrd="0" presId="urn:microsoft.com/office/officeart/2005/8/layout/cycle7"/>
    <dgm:cxn modelId="{6CEBB976-5168-4233-8190-8DF4EEB0B7C5}" type="presParOf" srcId="{0FB096E2-CEC2-4642-9141-E48D8E32AD4F}" destId="{0C45E34A-1B4A-46A7-8C84-7C63BD16DF9B}" srcOrd="5" destOrd="0" presId="urn:microsoft.com/office/officeart/2005/8/layout/cycle7"/>
    <dgm:cxn modelId="{6DB5BAAC-494E-49D8-9EAA-74A103EDAE61}" type="presParOf" srcId="{0C45E34A-1B4A-46A7-8C84-7C63BD16DF9B}" destId="{6309414D-EC38-41A2-8519-BA0C320E8145}" srcOrd="0" destOrd="0" presId="urn:microsoft.com/office/officeart/2005/8/layout/cycle7"/>
    <dgm:cxn modelId="{93AEDA27-EFBA-4B5C-99BA-E16238C7DE63}" type="presParOf" srcId="{0FB096E2-CEC2-4642-9141-E48D8E32AD4F}" destId="{43021091-081F-4387-9711-D8CB02AF786C}" srcOrd="6" destOrd="0" presId="urn:microsoft.com/office/officeart/2005/8/layout/cycle7"/>
    <dgm:cxn modelId="{57C46898-86AA-48E8-9FA9-ADD9FE9E95E5}" type="presParOf" srcId="{0FB096E2-CEC2-4642-9141-E48D8E32AD4F}" destId="{F90EDFC5-C334-4A44-B06B-03C2E176F794}" srcOrd="7" destOrd="0" presId="urn:microsoft.com/office/officeart/2005/8/layout/cycle7"/>
    <dgm:cxn modelId="{08C0F753-C2F3-434C-91A5-EF479F9D18AA}" type="presParOf" srcId="{F90EDFC5-C334-4A44-B06B-03C2E176F794}" destId="{EE589820-B0C1-423A-A3BD-51ABBBFB28C9}" srcOrd="0" destOrd="0" presId="urn:microsoft.com/office/officeart/2005/8/layout/cycle7"/>
    <dgm:cxn modelId="{B195CADD-79C6-4AA6-8A59-D9AAAF06733F}" type="presParOf" srcId="{0FB096E2-CEC2-4642-9141-E48D8E32AD4F}" destId="{3A09E705-82D2-43F1-BD02-43BEB0D22F6F}" srcOrd="8" destOrd="0" presId="urn:microsoft.com/office/officeart/2005/8/layout/cycle7"/>
    <dgm:cxn modelId="{5928FD8C-682A-4474-A26B-575ADA8DFDFC}" type="presParOf" srcId="{0FB096E2-CEC2-4642-9141-E48D8E32AD4F}" destId="{8BC77C1D-895A-45C8-BE35-A433D8649454}" srcOrd="9" destOrd="0" presId="urn:microsoft.com/office/officeart/2005/8/layout/cycle7"/>
    <dgm:cxn modelId="{6644EB47-D454-4B5D-87B0-5B8369823BA4}" type="presParOf" srcId="{8BC77C1D-895A-45C8-BE35-A433D8649454}" destId="{38422E66-9DF9-411E-AAE5-979E4A3A1509}" srcOrd="0" destOrd="0" presId="urn:microsoft.com/office/officeart/2005/8/layout/cycle7"/>
    <dgm:cxn modelId="{9AD80352-F210-49E5-B98F-F49447C4F8D8}" type="presParOf" srcId="{0FB096E2-CEC2-4642-9141-E48D8E32AD4F}" destId="{925F044E-B991-4A2E-997C-9C2799B16512}" srcOrd="10" destOrd="0" presId="urn:microsoft.com/office/officeart/2005/8/layout/cycle7"/>
    <dgm:cxn modelId="{F027F6E9-7ACE-48C8-AD56-4BA969E014BA}" type="presParOf" srcId="{0FB096E2-CEC2-4642-9141-E48D8E32AD4F}" destId="{631B44B4-919C-4373-9833-73BD33BA728B}" srcOrd="11" destOrd="0" presId="urn:microsoft.com/office/officeart/2005/8/layout/cycle7"/>
    <dgm:cxn modelId="{4BF021BE-0D41-4EFB-8381-31A5A0143043}" type="presParOf" srcId="{631B44B4-919C-4373-9833-73BD33BA728B}" destId="{9FA54496-1424-4AAF-81E7-61C206D23B32}"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033D3-CFD5-4F8B-891E-93D394DA1AF6}">
      <dsp:nvSpPr>
        <dsp:cNvPr id="0" name=""/>
        <dsp:cNvSpPr/>
      </dsp:nvSpPr>
      <dsp:spPr>
        <a:xfrm>
          <a:off x="0" y="1683"/>
          <a:ext cx="48600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324ED-B500-4B21-8AC0-2EA2779530E1}">
      <dsp:nvSpPr>
        <dsp:cNvPr id="0" name=""/>
        <dsp:cNvSpPr/>
      </dsp:nvSpPr>
      <dsp:spPr>
        <a:xfrm>
          <a:off x="0" y="1683"/>
          <a:ext cx="4860036" cy="498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MX" sz="1800" b="1" kern="1200" dirty="0">
              <a:latin typeface="Montserrat" panose="00000500000000000000" pitchFamily="2" charset="0"/>
            </a:rPr>
            <a:t>Recuperar el lago Tláhuac-Xico</a:t>
          </a:r>
          <a:endParaRPr lang="en-US" sz="1800" b="1" kern="1200" dirty="0">
            <a:latin typeface="Montserrat" panose="00000500000000000000" pitchFamily="2" charset="0"/>
          </a:endParaRPr>
        </a:p>
      </dsp:txBody>
      <dsp:txXfrm>
        <a:off x="0" y="1683"/>
        <a:ext cx="4860036" cy="498357"/>
      </dsp:txXfrm>
    </dsp:sp>
    <dsp:sp modelId="{CA9285F2-3AF5-4368-9C17-7FEA5684B314}">
      <dsp:nvSpPr>
        <dsp:cNvPr id="0" name=""/>
        <dsp:cNvSpPr/>
      </dsp:nvSpPr>
      <dsp:spPr>
        <a:xfrm>
          <a:off x="0" y="500041"/>
          <a:ext cx="48600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BD2832-5FAC-4BF6-B560-A1F9431DF743}">
      <dsp:nvSpPr>
        <dsp:cNvPr id="0" name=""/>
        <dsp:cNvSpPr/>
      </dsp:nvSpPr>
      <dsp:spPr>
        <a:xfrm>
          <a:off x="0" y="500041"/>
          <a:ext cx="4860036" cy="470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MX" sz="1800" kern="1200" dirty="0">
              <a:latin typeface="Montserrat" panose="00000500000000000000" pitchFamily="2" charset="0"/>
            </a:rPr>
            <a:t>Generar </a:t>
          </a:r>
          <a:r>
            <a:rPr lang="es-MX" sz="1800" b="1" kern="1200" dirty="0">
              <a:latin typeface="Montserrat" panose="00000500000000000000" pitchFamily="2" charset="0"/>
            </a:rPr>
            <a:t>400 </a:t>
          </a:r>
          <a:r>
            <a:rPr lang="es-MX" sz="1800" b="1" kern="1200" dirty="0" err="1">
              <a:latin typeface="Montserrat" panose="00000500000000000000" pitchFamily="2" charset="0"/>
            </a:rPr>
            <a:t>lps</a:t>
          </a:r>
          <a:r>
            <a:rPr lang="es-MX" sz="1800" b="1" kern="1200" dirty="0">
              <a:latin typeface="Montserrat" panose="00000500000000000000" pitchFamily="2" charset="0"/>
            </a:rPr>
            <a:t> de agua para riego</a:t>
          </a:r>
          <a:r>
            <a:rPr lang="es-MX" sz="1800" kern="1200" dirty="0">
              <a:latin typeface="Montserrat" panose="00000500000000000000" pitchFamily="2" charset="0"/>
            </a:rPr>
            <a:t> </a:t>
          </a:r>
        </a:p>
        <a:p>
          <a:pPr lvl="0" algn="l" defTabSz="800100">
            <a:lnSpc>
              <a:spcPct val="90000"/>
            </a:lnSpc>
            <a:spcBef>
              <a:spcPct val="0"/>
            </a:spcBef>
            <a:spcAft>
              <a:spcPct val="35000"/>
            </a:spcAft>
          </a:pPr>
          <a:r>
            <a:rPr lang="es-MX" sz="1800" kern="1200" dirty="0">
              <a:latin typeface="Montserrat" panose="00000500000000000000" pitchFamily="2" charset="0"/>
            </a:rPr>
            <a:t>(suficiente para 370 hectáreas)</a:t>
          </a:r>
          <a:endParaRPr lang="en-US" sz="1800" kern="1200" dirty="0">
            <a:latin typeface="Montserrat" panose="00000500000000000000" pitchFamily="2" charset="0"/>
          </a:endParaRPr>
        </a:p>
      </dsp:txBody>
      <dsp:txXfrm>
        <a:off x="0" y="500041"/>
        <a:ext cx="4860036" cy="470373"/>
      </dsp:txXfrm>
    </dsp:sp>
    <dsp:sp modelId="{E18FD577-2529-4756-8285-92BE8F95F428}">
      <dsp:nvSpPr>
        <dsp:cNvPr id="0" name=""/>
        <dsp:cNvSpPr/>
      </dsp:nvSpPr>
      <dsp:spPr>
        <a:xfrm>
          <a:off x="0" y="1204339"/>
          <a:ext cx="4860036" cy="0"/>
        </a:xfrm>
        <a:prstGeom prst="line">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DE393-4F05-4819-A42E-C294C56114BF}">
      <dsp:nvSpPr>
        <dsp:cNvPr id="0" name=""/>
        <dsp:cNvSpPr/>
      </dsp:nvSpPr>
      <dsp:spPr>
        <a:xfrm>
          <a:off x="4746" y="1242331"/>
          <a:ext cx="4855289" cy="835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MX" sz="1800" kern="1200" dirty="0">
              <a:latin typeface="Montserrat" panose="00000500000000000000" pitchFamily="2" charset="0"/>
            </a:rPr>
            <a:t>Producir </a:t>
          </a:r>
          <a:r>
            <a:rPr lang="es-MX" sz="1800" b="1" kern="1200" dirty="0">
              <a:latin typeface="Montserrat" panose="00000500000000000000" pitchFamily="2" charset="0"/>
            </a:rPr>
            <a:t>750 </a:t>
          </a:r>
          <a:r>
            <a:rPr lang="es-MX" sz="1800" b="1" kern="1200" dirty="0" err="1">
              <a:latin typeface="Montserrat" panose="00000500000000000000" pitchFamily="2" charset="0"/>
            </a:rPr>
            <a:t>Lps</a:t>
          </a:r>
          <a:r>
            <a:rPr lang="es-MX" sz="1800" b="1" kern="1200" dirty="0">
              <a:latin typeface="Montserrat" panose="00000500000000000000" pitchFamily="2" charset="0"/>
            </a:rPr>
            <a:t> de agua potable</a:t>
          </a:r>
          <a:r>
            <a:rPr lang="es-MX" sz="1800" kern="1200" dirty="0">
              <a:latin typeface="Montserrat" panose="00000500000000000000" pitchFamily="2" charset="0"/>
            </a:rPr>
            <a:t> (suficiente para 648 mil personas): 50% para </a:t>
          </a:r>
          <a:r>
            <a:rPr lang="es-MX" sz="1800" kern="1200" dirty="0" err="1">
              <a:latin typeface="Montserrat" panose="00000500000000000000" pitchFamily="2" charset="0"/>
            </a:rPr>
            <a:t>CdMx</a:t>
          </a:r>
          <a:r>
            <a:rPr lang="es-MX" sz="1800" kern="1200" dirty="0">
              <a:latin typeface="Montserrat" panose="00000500000000000000" pitchFamily="2" charset="0"/>
            </a:rPr>
            <a:t> y 50% a Valle de Chalco</a:t>
          </a:r>
          <a:endParaRPr lang="en-US" sz="1800" kern="1200" dirty="0">
            <a:latin typeface="Montserrat" panose="00000500000000000000" pitchFamily="2" charset="0"/>
          </a:endParaRPr>
        </a:p>
      </dsp:txBody>
      <dsp:txXfrm>
        <a:off x="4746" y="1242331"/>
        <a:ext cx="4855289" cy="835324"/>
      </dsp:txXfrm>
    </dsp:sp>
    <dsp:sp modelId="{CD4C211B-87D0-449B-AD74-5DCA54D1F95D}">
      <dsp:nvSpPr>
        <dsp:cNvPr id="0" name=""/>
        <dsp:cNvSpPr/>
      </dsp:nvSpPr>
      <dsp:spPr>
        <a:xfrm>
          <a:off x="0" y="2077655"/>
          <a:ext cx="4860036" cy="0"/>
        </a:xfrm>
        <a:prstGeom prst="line">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732C8-241D-4ADD-8CB7-BD756424969C}">
      <dsp:nvSpPr>
        <dsp:cNvPr id="0" name=""/>
        <dsp:cNvSpPr/>
      </dsp:nvSpPr>
      <dsp:spPr>
        <a:xfrm>
          <a:off x="0" y="2153854"/>
          <a:ext cx="4855289" cy="943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MX" sz="1800" kern="1200" dirty="0">
              <a:latin typeface="Montserrat" panose="00000500000000000000" pitchFamily="2" charset="0"/>
            </a:rPr>
            <a:t>Contar con </a:t>
          </a:r>
          <a:r>
            <a:rPr lang="es-MX" sz="1800" b="1" kern="1200" dirty="0">
              <a:latin typeface="Montserrat" panose="00000500000000000000" pitchFamily="2" charset="0"/>
            </a:rPr>
            <a:t>dos plantas de tratamiento (PTAR)</a:t>
          </a:r>
          <a:r>
            <a:rPr lang="es-MX" sz="1800" kern="1200" dirty="0">
              <a:latin typeface="Montserrat" panose="00000500000000000000" pitchFamily="2" charset="0"/>
            </a:rPr>
            <a:t>: Valle de Chalco (800 </a:t>
          </a:r>
          <a:r>
            <a:rPr lang="es-MX" sz="1800" kern="1200" dirty="0" err="1">
              <a:latin typeface="Montserrat" panose="00000500000000000000" pitchFamily="2" charset="0"/>
            </a:rPr>
            <a:t>Lps</a:t>
          </a:r>
          <a:r>
            <a:rPr lang="es-MX" sz="1800" kern="1200" dirty="0">
              <a:latin typeface="Montserrat" panose="00000500000000000000" pitchFamily="2" charset="0"/>
            </a:rPr>
            <a:t>) y en Tláhuac (400 </a:t>
          </a:r>
          <a:r>
            <a:rPr lang="es-MX" sz="1800" kern="1200" dirty="0" err="1">
              <a:latin typeface="Montserrat" panose="00000500000000000000" pitchFamily="2" charset="0"/>
            </a:rPr>
            <a:t>Lps</a:t>
          </a:r>
          <a:r>
            <a:rPr lang="es-MX" sz="1800" kern="1200" dirty="0">
              <a:latin typeface="Montserrat" panose="00000500000000000000" pitchFamily="2" charset="0"/>
            </a:rPr>
            <a:t>)</a:t>
          </a:r>
          <a:endParaRPr lang="en-US" sz="1800" kern="1200" dirty="0">
            <a:latin typeface="Montserrat" panose="00000500000000000000" pitchFamily="2" charset="0"/>
          </a:endParaRPr>
        </a:p>
      </dsp:txBody>
      <dsp:txXfrm>
        <a:off x="0" y="2153854"/>
        <a:ext cx="4855289" cy="943892"/>
      </dsp:txXfrm>
    </dsp:sp>
    <dsp:sp modelId="{5C0346F7-0919-467A-8AAB-E51C389BED3B}">
      <dsp:nvSpPr>
        <dsp:cNvPr id="0" name=""/>
        <dsp:cNvSpPr/>
      </dsp:nvSpPr>
      <dsp:spPr>
        <a:xfrm>
          <a:off x="0" y="3068258"/>
          <a:ext cx="48600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08A67D-F45C-402B-80B2-E92459209267}">
      <dsp:nvSpPr>
        <dsp:cNvPr id="0" name=""/>
        <dsp:cNvSpPr/>
      </dsp:nvSpPr>
      <dsp:spPr>
        <a:xfrm>
          <a:off x="0" y="2749632"/>
          <a:ext cx="4855289" cy="835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endParaRPr lang="en-US" sz="2100" kern="1200" dirty="0"/>
        </a:p>
      </dsp:txBody>
      <dsp:txXfrm>
        <a:off x="0" y="2749632"/>
        <a:ext cx="4855289" cy="835324"/>
      </dsp:txXfrm>
    </dsp:sp>
    <dsp:sp modelId="{A5A68930-4EDF-4796-A7B8-0E0AA6EBB084}">
      <dsp:nvSpPr>
        <dsp:cNvPr id="0" name=""/>
        <dsp:cNvSpPr/>
      </dsp:nvSpPr>
      <dsp:spPr>
        <a:xfrm>
          <a:off x="0" y="3677856"/>
          <a:ext cx="48600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B0105-319A-423B-AAFB-D34E902E85A2}">
      <dsp:nvSpPr>
        <dsp:cNvPr id="0" name=""/>
        <dsp:cNvSpPr/>
      </dsp:nvSpPr>
      <dsp:spPr>
        <a:xfrm>
          <a:off x="0" y="3088578"/>
          <a:ext cx="4860036" cy="589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MX" sz="1800" b="1" kern="1200" dirty="0">
              <a:latin typeface="Montserrat" panose="00000500000000000000" pitchFamily="2" charset="0"/>
            </a:rPr>
            <a:t>Proyectos ejidales y comunitarios</a:t>
          </a:r>
          <a:r>
            <a:rPr lang="es-MX" sz="1800" kern="1200" dirty="0">
              <a:latin typeface="Montserrat" panose="00000500000000000000" pitchFamily="2" charset="0"/>
            </a:rPr>
            <a:t> de desarrollo agroecológicos y ecoturismo</a:t>
          </a:r>
        </a:p>
        <a:p>
          <a:pPr lvl="0" algn="l" defTabSz="800100">
            <a:lnSpc>
              <a:spcPct val="90000"/>
            </a:lnSpc>
            <a:spcBef>
              <a:spcPct val="0"/>
            </a:spcBef>
            <a:spcAft>
              <a:spcPct val="35000"/>
            </a:spcAft>
          </a:pPr>
          <a:r>
            <a:rPr lang="es-MX" sz="1800" b="1" kern="1200" dirty="0">
              <a:latin typeface="Montserrat" panose="00000500000000000000" pitchFamily="2" charset="0"/>
            </a:rPr>
            <a:t>Cerrar el paso a los fraccionadores</a:t>
          </a:r>
          <a:endParaRPr lang="en-US" sz="1800" kern="1200" dirty="0">
            <a:latin typeface="Montserrat" panose="00000500000000000000" pitchFamily="2" charset="0"/>
          </a:endParaRPr>
        </a:p>
      </dsp:txBody>
      <dsp:txXfrm>
        <a:off x="0" y="3088578"/>
        <a:ext cx="4860036" cy="589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3FE65-D61D-4B0A-AB78-ED5A3F9A8279}">
      <dsp:nvSpPr>
        <dsp:cNvPr id="0" name=""/>
        <dsp:cNvSpPr/>
      </dsp:nvSpPr>
      <dsp:spPr>
        <a:xfrm>
          <a:off x="5438083" y="779193"/>
          <a:ext cx="2030640" cy="638217"/>
        </a:xfrm>
        <a:prstGeom prst="roundRect">
          <a:avLst>
            <a:gd name="adj" fmla="val 10000"/>
          </a:avLst>
        </a:prstGeom>
        <a:solidFill>
          <a:srgbClr val="0070C0">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0" kern="1200" dirty="0">
              <a:solidFill>
                <a:schemeClr val="tx1"/>
              </a:solidFill>
            </a:rPr>
            <a:t>Agua residual </a:t>
          </a:r>
          <a:r>
            <a:rPr lang="es-MX" sz="1400" b="0" kern="1200" dirty="0" err="1">
              <a:solidFill>
                <a:schemeClr val="tx1"/>
              </a:solidFill>
            </a:rPr>
            <a:t>potabilisable</a:t>
          </a:r>
          <a:r>
            <a:rPr lang="es-MX" sz="1400" b="1" kern="1200" dirty="0">
              <a:solidFill>
                <a:schemeClr val="tx1"/>
              </a:solidFill>
            </a:rPr>
            <a:t>.</a:t>
          </a:r>
          <a:r>
            <a:rPr lang="es-MX" sz="1600" b="1" kern="1200" dirty="0">
              <a:solidFill>
                <a:schemeClr val="tx1"/>
              </a:solidFill>
            </a:rPr>
            <a:t> </a:t>
          </a:r>
        </a:p>
      </dsp:txBody>
      <dsp:txXfrm>
        <a:off x="5456776" y="797886"/>
        <a:ext cx="1993254" cy="600831"/>
      </dsp:txXfrm>
    </dsp:sp>
    <dsp:sp modelId="{4CF3DD09-1481-47D2-AC40-E3A1011D292E}">
      <dsp:nvSpPr>
        <dsp:cNvPr id="0" name=""/>
        <dsp:cNvSpPr/>
      </dsp:nvSpPr>
      <dsp:spPr>
        <a:xfrm rot="21600000">
          <a:off x="6341068" y="1461307"/>
          <a:ext cx="284276" cy="48201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dirty="0">
            <a:solidFill>
              <a:schemeClr val="tx1"/>
            </a:solidFill>
          </a:endParaRPr>
        </a:p>
      </dsp:txBody>
      <dsp:txXfrm rot="-21600000">
        <a:off x="6426351" y="1557711"/>
        <a:ext cx="113710" cy="289210"/>
      </dsp:txXfrm>
    </dsp:sp>
    <dsp:sp modelId="{F950ADE5-52EA-4C85-BF11-550C09829410}">
      <dsp:nvSpPr>
        <dsp:cNvPr id="0" name=""/>
        <dsp:cNvSpPr/>
      </dsp:nvSpPr>
      <dsp:spPr>
        <a:xfrm>
          <a:off x="5504906" y="1987223"/>
          <a:ext cx="2030640" cy="930813"/>
        </a:xfrm>
        <a:prstGeom prst="roundRect">
          <a:avLst>
            <a:gd name="adj" fmla="val 10000"/>
          </a:avLst>
        </a:prstGeom>
        <a:solidFill>
          <a:srgbClr val="00B050">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0" kern="1200" dirty="0">
              <a:solidFill>
                <a:schemeClr val="tx1"/>
              </a:solidFill>
            </a:rPr>
            <a:t>Prevención de inundaciones en zona más amenazada de la Cuenca.</a:t>
          </a:r>
        </a:p>
      </dsp:txBody>
      <dsp:txXfrm>
        <a:off x="5532169" y="2014486"/>
        <a:ext cx="1976114" cy="876287"/>
      </dsp:txXfrm>
    </dsp:sp>
    <dsp:sp modelId="{51963596-B145-412D-9820-0DCAC37C7563}">
      <dsp:nvSpPr>
        <dsp:cNvPr id="0" name=""/>
        <dsp:cNvSpPr/>
      </dsp:nvSpPr>
      <dsp:spPr>
        <a:xfrm rot="3862644">
          <a:off x="5900057" y="2688566"/>
          <a:ext cx="284276" cy="116534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solidFill>
              <a:schemeClr val="tx1"/>
            </a:solidFill>
          </a:endParaRPr>
        </a:p>
      </dsp:txBody>
      <dsp:txXfrm rot="10800000">
        <a:off x="5985340" y="2921635"/>
        <a:ext cx="113710" cy="699207"/>
      </dsp:txXfrm>
    </dsp:sp>
    <dsp:sp modelId="{61C9605B-0D76-4BF3-9268-08BD8919B545}">
      <dsp:nvSpPr>
        <dsp:cNvPr id="0" name=""/>
        <dsp:cNvSpPr/>
      </dsp:nvSpPr>
      <dsp:spPr>
        <a:xfrm>
          <a:off x="3457919" y="2748567"/>
          <a:ext cx="2030640" cy="1151943"/>
        </a:xfrm>
        <a:prstGeom prst="roundRect">
          <a:avLst>
            <a:gd name="adj" fmla="val 10000"/>
          </a:avLst>
        </a:prstGeom>
        <a:solidFill>
          <a:srgbClr val="0070C0">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0" kern="1200" dirty="0">
              <a:solidFill>
                <a:schemeClr val="tx1"/>
              </a:solidFill>
            </a:rPr>
            <a:t>Ahorro de energéticos, al no tener que bombear aguas pluviales y residuales fuera de la cuenca</a:t>
          </a:r>
          <a:r>
            <a:rPr lang="es-MX" sz="1600" b="1" kern="1200" dirty="0">
              <a:solidFill>
                <a:schemeClr val="tx1"/>
              </a:solidFill>
            </a:rPr>
            <a:t>.</a:t>
          </a:r>
        </a:p>
      </dsp:txBody>
      <dsp:txXfrm>
        <a:off x="3491658" y="2782306"/>
        <a:ext cx="1963162" cy="1084465"/>
      </dsp:txXfrm>
    </dsp:sp>
    <dsp:sp modelId="{0C45E34A-1B4A-46A7-8C84-7C63BD16DF9B}">
      <dsp:nvSpPr>
        <dsp:cNvPr id="0" name=""/>
        <dsp:cNvSpPr/>
      </dsp:nvSpPr>
      <dsp:spPr>
        <a:xfrm rot="12404686" flipV="1">
          <a:off x="4432490" y="233187"/>
          <a:ext cx="89036" cy="41282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solidFill>
              <a:schemeClr val="tx1"/>
            </a:solidFill>
          </a:endParaRPr>
        </a:p>
      </dsp:txBody>
      <dsp:txXfrm rot="10800000">
        <a:off x="4459201" y="315752"/>
        <a:ext cx="35614" cy="247694"/>
      </dsp:txXfrm>
    </dsp:sp>
    <dsp:sp modelId="{43021091-081F-4387-9711-D8CB02AF786C}">
      <dsp:nvSpPr>
        <dsp:cNvPr id="0" name=""/>
        <dsp:cNvSpPr/>
      </dsp:nvSpPr>
      <dsp:spPr>
        <a:xfrm>
          <a:off x="3252117" y="0"/>
          <a:ext cx="2030640" cy="678569"/>
        </a:xfrm>
        <a:prstGeom prst="roundRect">
          <a:avLst>
            <a:gd name="adj" fmla="val 10000"/>
          </a:avLst>
        </a:prstGeom>
        <a:solidFill>
          <a:srgbClr val="00B050">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kern="1200" dirty="0">
              <a:solidFill>
                <a:schemeClr val="tx1"/>
              </a:solidFill>
            </a:rPr>
            <a:t>Proyectos ecoturismo</a:t>
          </a:r>
        </a:p>
      </dsp:txBody>
      <dsp:txXfrm>
        <a:off x="3271992" y="19875"/>
        <a:ext cx="1990890" cy="638819"/>
      </dsp:txXfrm>
    </dsp:sp>
    <dsp:sp modelId="{F90EDFC5-C334-4A44-B06B-03C2E176F794}">
      <dsp:nvSpPr>
        <dsp:cNvPr id="0" name=""/>
        <dsp:cNvSpPr/>
      </dsp:nvSpPr>
      <dsp:spPr>
        <a:xfrm rot="6826698" flipH="1" flipV="1">
          <a:off x="2735155" y="2609173"/>
          <a:ext cx="263117" cy="115323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solidFill>
              <a:schemeClr val="tx1"/>
            </a:solidFill>
          </a:endParaRPr>
        </a:p>
      </dsp:txBody>
      <dsp:txXfrm rot="10800000">
        <a:off x="2814090" y="2839820"/>
        <a:ext cx="105247" cy="691941"/>
      </dsp:txXfrm>
    </dsp:sp>
    <dsp:sp modelId="{3A09E705-82D2-43F1-BD02-43BEB0D22F6F}">
      <dsp:nvSpPr>
        <dsp:cNvPr id="0" name=""/>
        <dsp:cNvSpPr/>
      </dsp:nvSpPr>
      <dsp:spPr>
        <a:xfrm>
          <a:off x="1332716" y="771283"/>
          <a:ext cx="2030640" cy="720453"/>
        </a:xfrm>
        <a:prstGeom prst="roundRect">
          <a:avLst>
            <a:gd name="adj" fmla="val 10000"/>
          </a:avLst>
        </a:prstGeom>
        <a:solidFill>
          <a:srgbClr val="0070C0">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kern="1200" dirty="0">
              <a:solidFill>
                <a:schemeClr val="tx1"/>
              </a:solidFill>
            </a:rPr>
            <a:t>Restauración agrícola, ambiental y cultural</a:t>
          </a:r>
        </a:p>
      </dsp:txBody>
      <dsp:txXfrm>
        <a:off x="1353817" y="792384"/>
        <a:ext cx="1988438" cy="678251"/>
      </dsp:txXfrm>
    </dsp:sp>
    <dsp:sp modelId="{8BC77C1D-895A-45C8-BE35-A433D8649454}">
      <dsp:nvSpPr>
        <dsp:cNvPr id="0" name=""/>
        <dsp:cNvSpPr/>
      </dsp:nvSpPr>
      <dsp:spPr>
        <a:xfrm rot="764308">
          <a:off x="2178704" y="1571856"/>
          <a:ext cx="284276" cy="48747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dirty="0">
            <a:solidFill>
              <a:schemeClr val="tx1"/>
            </a:solidFill>
          </a:endParaRPr>
        </a:p>
      </dsp:txBody>
      <dsp:txXfrm rot="10800000">
        <a:off x="2263987" y="1669351"/>
        <a:ext cx="113710" cy="292484"/>
      </dsp:txXfrm>
    </dsp:sp>
    <dsp:sp modelId="{925F044E-B991-4A2E-997C-9C2799B16512}">
      <dsp:nvSpPr>
        <dsp:cNvPr id="0" name=""/>
        <dsp:cNvSpPr/>
      </dsp:nvSpPr>
      <dsp:spPr>
        <a:xfrm>
          <a:off x="1279205" y="2070864"/>
          <a:ext cx="2030640" cy="678569"/>
        </a:xfrm>
        <a:prstGeom prst="roundRect">
          <a:avLst>
            <a:gd name="adj" fmla="val 10000"/>
          </a:avLst>
        </a:prstGeom>
        <a:solidFill>
          <a:srgbClr val="00B050">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kern="1200" dirty="0">
              <a:solidFill>
                <a:schemeClr val="tx1"/>
              </a:solidFill>
            </a:rPr>
            <a:t>Inclusión y recuperación del tejido social</a:t>
          </a:r>
        </a:p>
      </dsp:txBody>
      <dsp:txXfrm>
        <a:off x="1299080" y="2090739"/>
        <a:ext cx="1990890" cy="638819"/>
      </dsp:txXfrm>
    </dsp:sp>
    <dsp:sp modelId="{631B44B4-919C-4373-9833-73BD33BA728B}">
      <dsp:nvSpPr>
        <dsp:cNvPr id="0" name=""/>
        <dsp:cNvSpPr/>
      </dsp:nvSpPr>
      <dsp:spPr>
        <a:xfrm rot="7223356" flipV="1">
          <a:off x="5927752" y="-73831"/>
          <a:ext cx="284276" cy="107099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b="1" kern="1200">
            <a:solidFill>
              <a:schemeClr val="tx1"/>
            </a:solidFill>
          </a:endParaRPr>
        </a:p>
      </dsp:txBody>
      <dsp:txXfrm rot="10800000">
        <a:off x="6013035" y="140368"/>
        <a:ext cx="113710" cy="6425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028440" cy="352144"/>
          </a:xfrm>
          <a:prstGeom prst="rect">
            <a:avLst/>
          </a:prstGeom>
        </p:spPr>
        <p:txBody>
          <a:bodyPr vert="horz" lIns="91705" tIns="45853" rIns="91705" bIns="45853" rtlCol="0"/>
          <a:lstStyle>
            <a:lvl1pPr algn="l">
              <a:defRPr sz="1200"/>
            </a:lvl1pPr>
          </a:lstStyle>
          <a:p>
            <a:endParaRPr lang="es-MX"/>
          </a:p>
        </p:txBody>
      </p:sp>
      <p:sp>
        <p:nvSpPr>
          <p:cNvPr id="3" name="Marcador de fecha 2"/>
          <p:cNvSpPr>
            <a:spLocks noGrp="1"/>
          </p:cNvSpPr>
          <p:nvPr>
            <p:ph type="dt" idx="1"/>
          </p:nvPr>
        </p:nvSpPr>
        <p:spPr>
          <a:xfrm>
            <a:off x="5266350" y="1"/>
            <a:ext cx="4028440" cy="352144"/>
          </a:xfrm>
          <a:prstGeom prst="rect">
            <a:avLst/>
          </a:prstGeom>
        </p:spPr>
        <p:txBody>
          <a:bodyPr vert="horz" lIns="91705" tIns="45853" rIns="91705" bIns="45853" rtlCol="0"/>
          <a:lstStyle>
            <a:lvl1pPr algn="r">
              <a:defRPr sz="1200"/>
            </a:lvl1pPr>
          </a:lstStyle>
          <a:p>
            <a:fld id="{9F7F5863-FC78-4EFA-A30A-66C15F89A227}" type="datetimeFigureOut">
              <a:rPr lang="es-MX" smtClean="0"/>
              <a:t>03/10/2022</a:t>
            </a:fld>
            <a:endParaRPr lang="es-MX"/>
          </a:p>
        </p:txBody>
      </p:sp>
      <p:sp>
        <p:nvSpPr>
          <p:cNvPr id="4" name="Marcador de imagen de diapositiva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705" tIns="45853" rIns="91705" bIns="45853" rtlCol="0" anchor="ctr"/>
          <a:lstStyle/>
          <a:p>
            <a:endParaRPr lang="es-MX"/>
          </a:p>
        </p:txBody>
      </p:sp>
      <p:sp>
        <p:nvSpPr>
          <p:cNvPr id="5" name="Marcador de notas 4"/>
          <p:cNvSpPr>
            <a:spLocks noGrp="1"/>
          </p:cNvSpPr>
          <p:nvPr>
            <p:ph type="body" sz="quarter" idx="3"/>
          </p:nvPr>
        </p:nvSpPr>
        <p:spPr>
          <a:xfrm>
            <a:off x="929640" y="3373758"/>
            <a:ext cx="7437120" cy="2760344"/>
          </a:xfrm>
          <a:prstGeom prst="rect">
            <a:avLst/>
          </a:prstGeom>
        </p:spPr>
        <p:txBody>
          <a:bodyPr vert="horz" lIns="91705" tIns="45853" rIns="91705" bIns="45853"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6658260"/>
            <a:ext cx="4028440" cy="352142"/>
          </a:xfrm>
          <a:prstGeom prst="rect">
            <a:avLst/>
          </a:prstGeom>
        </p:spPr>
        <p:txBody>
          <a:bodyPr vert="horz" lIns="91705" tIns="45853" rIns="91705" bIns="45853"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266350" y="6658260"/>
            <a:ext cx="4028440" cy="352142"/>
          </a:xfrm>
          <a:prstGeom prst="rect">
            <a:avLst/>
          </a:prstGeom>
        </p:spPr>
        <p:txBody>
          <a:bodyPr vert="horz" lIns="91705" tIns="45853" rIns="91705" bIns="45853" rtlCol="0" anchor="b"/>
          <a:lstStyle>
            <a:lvl1pPr algn="r">
              <a:defRPr sz="1200"/>
            </a:lvl1pPr>
          </a:lstStyle>
          <a:p>
            <a:fld id="{68EB0441-0E6D-4BFA-B567-FC60BFD320F9}" type="slidenum">
              <a:rPr lang="es-MX" smtClean="0"/>
              <a:t>‹Nº›</a:t>
            </a:fld>
            <a:endParaRPr lang="es-MX"/>
          </a:p>
        </p:txBody>
      </p:sp>
    </p:spTree>
    <p:extLst>
      <p:ext uri="{BB962C8B-B14F-4D97-AF65-F5344CB8AC3E}">
        <p14:creationId xmlns:p14="http://schemas.microsoft.com/office/powerpoint/2010/main" val="228275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Ánimar</a:t>
            </a:r>
            <a:r>
              <a:rPr lang="es-MX" dirty="0"/>
              <a:t> presentación</a:t>
            </a:r>
          </a:p>
        </p:txBody>
      </p:sp>
      <p:sp>
        <p:nvSpPr>
          <p:cNvPr id="4" name="Marcador de número de diapositiva 3"/>
          <p:cNvSpPr>
            <a:spLocks noGrp="1"/>
          </p:cNvSpPr>
          <p:nvPr>
            <p:ph type="sldNum" sz="quarter" idx="5"/>
          </p:nvPr>
        </p:nvSpPr>
        <p:spPr/>
        <p:txBody>
          <a:bodyPr/>
          <a:lstStyle/>
          <a:p>
            <a:fld id="{B61484F2-51C1-471D-899D-85C958F1CF5E}" type="slidenum">
              <a:rPr lang="es-MX" smtClean="0"/>
              <a:t>3</a:t>
            </a:fld>
            <a:endParaRPr lang="es-MX"/>
          </a:p>
        </p:txBody>
      </p:sp>
    </p:spTree>
    <p:extLst>
      <p:ext uri="{BB962C8B-B14F-4D97-AF65-F5344CB8AC3E}">
        <p14:creationId xmlns:p14="http://schemas.microsoft.com/office/powerpoint/2010/main" val="244707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dirty="0"/>
              <a:t>1. Aumentar el tamaño de letra</a:t>
            </a:r>
            <a:endParaRPr dirty="0"/>
          </a:p>
        </p:txBody>
      </p:sp>
      <p:sp>
        <p:nvSpPr>
          <p:cNvPr id="1556" name="Google Shape;15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solidFill>
                  <a:srgbClr val="000000"/>
                </a:solidFill>
              </a:rPr>
              <a:t>6</a:t>
            </a:fld>
            <a:endParaRPr>
              <a:solidFill>
                <a:srgbClr val="000000"/>
              </a:solidFill>
            </a:endParaRPr>
          </a:p>
        </p:txBody>
      </p:sp>
    </p:spTree>
    <p:extLst>
      <p:ext uri="{BB962C8B-B14F-4D97-AF65-F5344CB8AC3E}">
        <p14:creationId xmlns:p14="http://schemas.microsoft.com/office/powerpoint/2010/main" val="329835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ABF3107-FFE8-3645-B89F-777090C37BF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19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8EBB7-42E2-4537-8AD7-FADD6839E36E}"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8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s-MX" smtClean="0"/>
              <a:pPr marL="25400">
                <a:lnSpc>
                  <a:spcPts val="1240"/>
                </a:lnSpc>
              </a:pPr>
              <a:t>‹Nº›</a:t>
            </a:fld>
            <a:endParaRPr lang="es-MX"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09691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1"/>
            <a:ext cx="7886700" cy="2208058"/>
          </a:xfrm>
          <a:prstGeom prst="rect">
            <a:avLst/>
          </a:prstGeom>
        </p:spPr>
        <p:txBody>
          <a:bodyPr/>
          <a:lstStyle>
            <a:lvl1pPr marL="0" indent="0">
              <a:buNone/>
              <a:defRPr sz="1800" b="0" i="0">
                <a:solidFill>
                  <a:schemeClr val="tx1">
                    <a:tint val="75000"/>
                  </a:schemeClr>
                </a:solidFill>
                <a:latin typeface="Montserr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1"/>
            <a:ext cx="2057400" cy="365125"/>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251604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1"/>
            <a:ext cx="7886700" cy="2208058"/>
          </a:xfrm>
          <a:prstGeom prst="rect">
            <a:avLst/>
          </a:prstGeom>
        </p:spPr>
        <p:txBody>
          <a:bodyPr/>
          <a:lstStyle>
            <a:lvl1pPr marL="0" indent="0">
              <a:buNone/>
              <a:defRPr sz="1800" b="0" i="0">
                <a:solidFill>
                  <a:schemeClr val="tx1">
                    <a:tint val="75000"/>
                  </a:schemeClr>
                </a:solidFill>
                <a:latin typeface="Montserr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1"/>
            <a:ext cx="2057400" cy="365125"/>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62349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255086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275112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85947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1835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stretch>
            <a:fillRect/>
          </a:stretch>
        </p:blipFill>
        <p:spPr>
          <a:xfrm>
            <a:off x="171451" y="152400"/>
            <a:ext cx="2320698" cy="685800"/>
          </a:xfrm>
          <a:prstGeom prst="rect">
            <a:avLst/>
          </a:prstGeom>
        </p:spPr>
      </p:pic>
    </p:spTree>
    <p:extLst>
      <p:ext uri="{BB962C8B-B14F-4D97-AF65-F5344CB8AC3E}">
        <p14:creationId xmlns:p14="http://schemas.microsoft.com/office/powerpoint/2010/main" val="628845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8" y="784708"/>
            <a:ext cx="7891463" cy="1806095"/>
          </a:xfrm>
          <a:prstGeom prst="rect">
            <a:avLst/>
          </a:prstGeom>
        </p:spPr>
        <p:txBody>
          <a:bodyPr anchor="b">
            <a:normAutofit/>
          </a:bodyPr>
          <a:lstStyle>
            <a:lvl1pPr algn="ctr">
              <a:defRPr sz="33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2"/>
            <a:ext cx="2057400" cy="276999"/>
          </a:xfrm>
        </p:spPr>
        <p:txBody>
          <a:bodyPr/>
          <a:lstStyle/>
          <a:p>
            <a:fld id="{62B8DF0E-90BF-EC4E-8934-156187A1162F}" type="datetimeFigureOut">
              <a:rPr lang="es-MX" smtClean="0"/>
              <a:t>03/10/2022</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2"/>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2"/>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00364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En blanco">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460242"/>
            <a:ext cx="9144000" cy="397759"/>
          </a:xfrm>
          <a:prstGeom prst="rect">
            <a:avLst/>
          </a:prstGeom>
        </p:spPr>
      </p:pic>
      <p:sp>
        <p:nvSpPr>
          <p:cNvPr id="6" name="Rectángulo 5"/>
          <p:cNvSpPr/>
          <p:nvPr userDrawn="1"/>
        </p:nvSpPr>
        <p:spPr>
          <a:xfrm>
            <a:off x="0" y="6385674"/>
            <a:ext cx="9144000" cy="85779"/>
          </a:xfrm>
          <a:prstGeom prst="rect">
            <a:avLst/>
          </a:prstGeom>
          <a:gradFill flip="none" rotWithShape="1">
            <a:gsLst>
              <a:gs pos="0">
                <a:srgbClr val="C5B191"/>
              </a:gs>
              <a:gs pos="100000">
                <a:srgbClr val="A28254"/>
              </a:gs>
            </a:gsLst>
            <a:lin ang="5400000" scaled="1"/>
            <a:tileRect/>
          </a:gra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s-MX" sz="1350"/>
          </a:p>
        </p:txBody>
      </p:sp>
      <p:sp>
        <p:nvSpPr>
          <p:cNvPr id="8" name="Rectángulo 7"/>
          <p:cNvSpPr/>
          <p:nvPr userDrawn="1"/>
        </p:nvSpPr>
        <p:spPr>
          <a:xfrm rot="5400000">
            <a:off x="-511541" y="511542"/>
            <a:ext cx="1124265" cy="101183"/>
          </a:xfrm>
          <a:prstGeom prst="rect">
            <a:avLst/>
          </a:prstGeom>
          <a:gradFill>
            <a:gsLst>
              <a:gs pos="0">
                <a:srgbClr val="DFD4C3">
                  <a:alpha val="21000"/>
                </a:srgbClr>
              </a:gs>
              <a:gs pos="100000">
                <a:srgbClr val="A28254"/>
              </a:gs>
            </a:gsLst>
            <a:lin ang="5400000" scaled="1"/>
          </a:gra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50"/>
          </a:p>
        </p:txBody>
      </p:sp>
      <p:sp>
        <p:nvSpPr>
          <p:cNvPr id="12" name="Marcador de número de diapositiva 5"/>
          <p:cNvSpPr>
            <a:spLocks noGrp="1"/>
          </p:cNvSpPr>
          <p:nvPr>
            <p:ph type="sldNum" sz="quarter" idx="4"/>
          </p:nvPr>
        </p:nvSpPr>
        <p:spPr>
          <a:xfrm>
            <a:off x="3425666" y="6538599"/>
            <a:ext cx="2057400" cy="230832"/>
          </a:xfrm>
          <a:prstGeom prst="rect">
            <a:avLst/>
          </a:prstGeom>
        </p:spPr>
        <p:txBody>
          <a:bodyPr vert="horz" lIns="91440" tIns="45720" rIns="91440" bIns="45720" rtlCol="0" anchor="ctr"/>
          <a:lstStyle>
            <a:lvl1pPr algn="ctr">
              <a:defRPr sz="900" b="1">
                <a:solidFill>
                  <a:srgbClr val="8A6F48"/>
                </a:solidFill>
                <a:latin typeface="Montserrat" panose="00000500000000000000" pitchFamily="2" charset="0"/>
              </a:defRPr>
            </a:lvl1pPr>
          </a:lstStyle>
          <a:p>
            <a:fld id="{962EFF2D-00EB-4E7F-BD4E-F5FBAC2797DE}" type="slidenum">
              <a:rPr lang="es-MX" smtClean="0"/>
              <a:pPr/>
              <a:t>‹Nº›</a:t>
            </a:fld>
            <a:endParaRPr lang="es-MX" dirty="0"/>
          </a:p>
        </p:txBody>
      </p:sp>
      <p:sp>
        <p:nvSpPr>
          <p:cNvPr id="13" name="Marcador de título 1"/>
          <p:cNvSpPr>
            <a:spLocks noGrp="1"/>
          </p:cNvSpPr>
          <p:nvPr>
            <p:ph type="title"/>
          </p:nvPr>
        </p:nvSpPr>
        <p:spPr>
          <a:xfrm>
            <a:off x="191125" y="112189"/>
            <a:ext cx="8952875" cy="899886"/>
          </a:xfrm>
          <a:prstGeom prst="rect">
            <a:avLst/>
          </a:prstGeom>
        </p:spPr>
        <p:txBody>
          <a:bodyPr vert="horz" lIns="91440" tIns="45720" rIns="91440" bIns="45720" rtlCol="0" anchor="ctr">
            <a:normAutofit/>
          </a:bodyPr>
          <a:lstStyle>
            <a:lvl1pPr>
              <a:defRPr sz="2400" b="1" cap="small" baseline="0">
                <a:solidFill>
                  <a:srgbClr val="7B6441"/>
                </a:solidFill>
                <a:latin typeface="Montserrat Medium" panose="00000600000000000000" pitchFamily="2" charset="0"/>
              </a:defRPr>
            </a:lvl1pPr>
          </a:lstStyle>
          <a:p>
            <a:r>
              <a:rPr lang="es-ES" dirty="0"/>
              <a:t>Haga clic para modificar el estilo de título del patrón</a:t>
            </a:r>
            <a:endParaRPr lang="es-MX" dirty="0"/>
          </a:p>
        </p:txBody>
      </p:sp>
      <p:pic>
        <p:nvPicPr>
          <p:cNvPr id="11" name="Imagen 10">
            <a:extLst>
              <a:ext uri="{FF2B5EF4-FFF2-40B4-BE49-F238E27FC236}">
                <a16:creationId xmlns:a16="http://schemas.microsoft.com/office/drawing/2014/main" id="{2B8D80E1-DE58-CF44-A2D0-ACF9416762F8}"/>
              </a:ext>
            </a:extLst>
          </p:cNvPr>
          <p:cNvPicPr>
            <a:picLocks noChangeAspect="1"/>
          </p:cNvPicPr>
          <p:nvPr userDrawn="1"/>
        </p:nvPicPr>
        <p:blipFill>
          <a:blip r:embed="rId3"/>
          <a:stretch>
            <a:fillRect/>
          </a:stretch>
        </p:blipFill>
        <p:spPr>
          <a:xfrm>
            <a:off x="5850904" y="6460242"/>
            <a:ext cx="2738786" cy="366341"/>
          </a:xfrm>
          <a:prstGeom prst="rect">
            <a:avLst/>
          </a:prstGeom>
        </p:spPr>
      </p:pic>
    </p:spTree>
    <p:extLst>
      <p:ext uri="{BB962C8B-B14F-4D97-AF65-F5344CB8AC3E}">
        <p14:creationId xmlns:p14="http://schemas.microsoft.com/office/powerpoint/2010/main" val="40752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s-MX" smtClean="0"/>
              <a:pPr marL="25400">
                <a:lnSpc>
                  <a:spcPts val="1240"/>
                </a:lnSpc>
              </a:pPr>
              <a:t>‹Nº›</a:t>
            </a:fld>
            <a:endParaRPr lang="es-MX"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21A6AB-B49F-40E6-AC89-45638AB1D3BF}"/>
              </a:ext>
            </a:extLst>
          </p:cNvPr>
          <p:cNvSpPr>
            <a:spLocks noGrp="1"/>
          </p:cNvSpPr>
          <p:nvPr>
            <p:ph type="ctrTitle"/>
          </p:nvPr>
        </p:nvSpPr>
        <p:spPr>
          <a:xfrm>
            <a:off x="1143000" y="2124968"/>
            <a:ext cx="6858000" cy="1384995"/>
          </a:xfrm>
        </p:spPr>
        <p:txBody>
          <a:bodyPr anchor="b"/>
          <a:lstStyle>
            <a:lvl1pPr algn="ctr">
              <a:defRPr sz="45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9F2D377-0943-4514-A0F3-24F549721729}"/>
              </a:ext>
            </a:extLst>
          </p:cNvPr>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8F83B576-79B2-49C2-A238-15CA27F2F073}"/>
              </a:ext>
            </a:extLst>
          </p:cNvPr>
          <p:cNvSpPr>
            <a:spLocks noGrp="1"/>
          </p:cNvSpPr>
          <p:nvPr>
            <p:ph type="dt" sz="half" idx="10"/>
          </p:nvPr>
        </p:nvSpPr>
        <p:spPr/>
        <p:txBody>
          <a:bodyPr/>
          <a:lstStyle/>
          <a:p>
            <a:fld id="{CA3AB389-B04F-49D3-89CE-417C8058FD3F}" type="datetimeFigureOut">
              <a:rPr lang="es-MX" smtClean="0"/>
              <a:t>03/10/2022</a:t>
            </a:fld>
            <a:endParaRPr lang="es-MX"/>
          </a:p>
        </p:txBody>
      </p:sp>
      <p:sp>
        <p:nvSpPr>
          <p:cNvPr id="5" name="Marcador de pie de página 4">
            <a:extLst>
              <a:ext uri="{FF2B5EF4-FFF2-40B4-BE49-F238E27FC236}">
                <a16:creationId xmlns:a16="http://schemas.microsoft.com/office/drawing/2014/main" id="{F4C6C0F9-DB0E-4C6E-96BA-E9539047DC2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31EE3F0-EA6F-48A5-B526-D9E54C9B2DDB}"/>
              </a:ext>
            </a:extLst>
          </p:cNvPr>
          <p:cNvSpPr>
            <a:spLocks noGrp="1"/>
          </p:cNvSpPr>
          <p:nvPr>
            <p:ph type="sldNum" sz="quarter" idx="12"/>
          </p:nvPr>
        </p:nvSpPr>
        <p:spPr>
          <a:xfrm>
            <a:off x="8701659" y="6579821"/>
            <a:ext cx="206375" cy="369332"/>
          </a:xfrm>
        </p:spPr>
        <p:txBody>
          <a:bodyPr/>
          <a:lstStyle/>
          <a:p>
            <a:fld id="{6C77820D-1810-4277-8D50-F4E4D8E72638}" type="slidenum">
              <a:rPr lang="es-MX" smtClean="0"/>
              <a:t>‹Nº›</a:t>
            </a:fld>
            <a:endParaRPr lang="es-MX"/>
          </a:p>
        </p:txBody>
      </p:sp>
    </p:spTree>
    <p:extLst>
      <p:ext uri="{BB962C8B-B14F-4D97-AF65-F5344CB8AC3E}">
        <p14:creationId xmlns:p14="http://schemas.microsoft.com/office/powerpoint/2010/main" val="1059569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4C4F0DAD-D4B5-40BF-A391-C17CF95955A9}" type="datetime1">
              <a:rPr lang="es-MX" smtClean="0"/>
              <a:t>03/10/2022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8701659" y="6579821"/>
            <a:ext cx="206375" cy="369332"/>
          </a:xfrm>
        </p:spPr>
        <p:txBody>
          <a:bodyPr/>
          <a:lstStyle/>
          <a:p>
            <a:fld id="{310D2067-4B28-4309-9032-3BFB1D9C7DD2}" type="slidenum">
              <a:rPr lang="es-MX" smtClean="0"/>
              <a:t>‹Nº›</a:t>
            </a:fld>
            <a:endParaRPr lang="es-MX"/>
          </a:p>
        </p:txBody>
      </p:sp>
      <p:pic>
        <p:nvPicPr>
          <p:cNvPr id="8" name="Imagen 7"/>
          <p:cNvPicPr>
            <a:picLocks noChangeAspect="1"/>
          </p:cNvPicPr>
          <p:nvPr userDrawn="1"/>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19300" y="97536"/>
            <a:ext cx="562178" cy="865633"/>
          </a:xfrm>
          <a:prstGeom prst="rect">
            <a:avLst/>
          </a:prstGeom>
        </p:spPr>
      </p:pic>
      <p:sp>
        <p:nvSpPr>
          <p:cNvPr id="2" name="Título 1"/>
          <p:cNvSpPr>
            <a:spLocks noGrp="1"/>
          </p:cNvSpPr>
          <p:nvPr>
            <p:ph type="title"/>
          </p:nvPr>
        </p:nvSpPr>
        <p:spPr>
          <a:xfrm>
            <a:off x="238271" y="300387"/>
            <a:ext cx="7886700" cy="923330"/>
          </a:xfrm>
          <a:prstGeom prst="rect">
            <a:avLst/>
          </a:prstGeom>
        </p:spPr>
        <p:txBody>
          <a:bodyPr/>
          <a:lstStyle>
            <a:lvl1pPr>
              <a:defRPr sz="3000"/>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22245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Encabezado de secció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8" y="784708"/>
            <a:ext cx="7891463" cy="1806095"/>
          </a:xfrm>
          <a:prstGeom prst="rect">
            <a:avLst/>
          </a:prstGeom>
        </p:spPr>
        <p:txBody>
          <a:bodyPr anchor="b">
            <a:normAutofit/>
          </a:bodyPr>
          <a:lstStyle>
            <a:lvl1pPr algn="ctr">
              <a:defRPr sz="33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2"/>
            <a:ext cx="2057400" cy="276999"/>
          </a:xfrm>
        </p:spPr>
        <p:txBody>
          <a:bodyPr/>
          <a:lstStyle/>
          <a:p>
            <a:fld id="{62B8DF0E-90BF-EC4E-8934-156187A1162F}" type="datetimeFigureOut">
              <a:rPr lang="es-MX" smtClean="0"/>
              <a:t>03/10/2022</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2"/>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2"/>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88551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EF449B9-DE62-434B-AB8C-1EC1BEEDD7DD}" type="datetimeFigureOut">
              <a:rPr lang="es-MX" smtClean="0"/>
              <a:t>03/10/2022</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a:xfrm>
            <a:off x="8701659" y="6579821"/>
            <a:ext cx="206375" cy="369332"/>
          </a:xfrm>
        </p:spPr>
        <p:txBody>
          <a:bodyPr/>
          <a:lstStyle/>
          <a:p>
            <a:fld id="{67C1F75D-98BC-4F32-80E3-084058FE5B2B}" type="slidenum">
              <a:rPr lang="es-MX" smtClean="0"/>
              <a:t>‹Nº›</a:t>
            </a:fld>
            <a:endParaRPr lang="es-MX"/>
          </a:p>
        </p:txBody>
      </p:sp>
    </p:spTree>
    <p:extLst>
      <p:ext uri="{BB962C8B-B14F-4D97-AF65-F5344CB8AC3E}">
        <p14:creationId xmlns:p14="http://schemas.microsoft.com/office/powerpoint/2010/main" val="164252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1"/>
            <a:ext cx="7886700" cy="2208058"/>
          </a:xfrm>
          <a:prstGeom prst="rect">
            <a:avLst/>
          </a:prstGeom>
        </p:spPr>
        <p:txBody>
          <a:bodyPr/>
          <a:lstStyle>
            <a:lvl1pPr marL="0" indent="0">
              <a:buNone/>
              <a:defRPr sz="1800" b="0" i="0">
                <a:solidFill>
                  <a:schemeClr val="tx1">
                    <a:tint val="75000"/>
                  </a:schemeClr>
                </a:solidFill>
                <a:latin typeface="Montserr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1"/>
            <a:ext cx="2057400" cy="365125"/>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93048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s-MX" smtClean="0"/>
              <a:pPr marL="25400">
                <a:lnSpc>
                  <a:spcPts val="1240"/>
                </a:lnSpc>
              </a:pPr>
              <a:t>‹Nº›</a:t>
            </a:fld>
            <a:endParaRPr lang="es-MX"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s-MX" smtClean="0"/>
              <a:pPr marL="25400">
                <a:lnSpc>
                  <a:spcPts val="1240"/>
                </a:lnSpc>
              </a:pPr>
              <a:t>‹Nº›</a:t>
            </a:fld>
            <a:endParaRPr lang="es-MX"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s-MX" smtClean="0"/>
              <a:pPr marL="25400">
                <a:lnSpc>
                  <a:spcPts val="1240"/>
                </a:lnSpc>
              </a:pPr>
              <a:t>‹Nº›</a:t>
            </a:fld>
            <a:endParaRPr lang="es-MX"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4"/>
            <a:ext cx="2057400" cy="276999"/>
          </a:xfrm>
        </p:spPr>
        <p:txBody>
          <a:bodyPr/>
          <a:lstStyle/>
          <a:p>
            <a:pPr defTabSz="685591">
              <a:defRPr/>
            </a:pPr>
            <a:endParaRPr lang="es-MX">
              <a:solidFill>
                <a:prstClr val="black">
                  <a:tint val="75000"/>
                </a:prstClr>
              </a:solidFill>
            </a:endParaRPr>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2" y="6356354"/>
            <a:ext cx="3086100" cy="276999"/>
          </a:xfrm>
        </p:spPr>
        <p:txBody>
          <a:bodyPr/>
          <a:lstStyle/>
          <a:p>
            <a:pPr defTabSz="685591">
              <a:defRPr/>
            </a:pPr>
            <a:endParaRPr lang="es-MX">
              <a:solidFill>
                <a:prstClr val="black">
                  <a:tint val="75000"/>
                </a:prstClr>
              </a:solidFill>
            </a:endParaRPr>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2" y="6356353"/>
            <a:ext cx="2057400" cy="184666"/>
          </a:xfrm>
        </p:spPr>
        <p:txBody>
          <a:bodyPr/>
          <a:lstStyle/>
          <a:p>
            <a:pPr defTabSz="685591">
              <a:defRPr/>
            </a:pPr>
            <a:fld id="{C119739B-ACC7-1A4E-906B-A9546BA1AB75}" type="slidenum">
              <a:rPr lang="es-MX" smtClean="0">
                <a:solidFill>
                  <a:prstClr val="black">
                    <a:tint val="75000"/>
                  </a:prstClr>
                </a:solidFill>
              </a:rPr>
              <a:pPr defTabSz="685591">
                <a:defRPr/>
              </a:pPr>
              <a:t>‹Nº›</a:t>
            </a:fld>
            <a:endParaRPr lang="es-MX">
              <a:solidFill>
                <a:prstClr val="black">
                  <a:tint val="75000"/>
                </a:prstClr>
              </a:solidFill>
            </a:endParaRPr>
          </a:p>
        </p:txBody>
      </p:sp>
    </p:spTree>
    <p:extLst>
      <p:ext uri="{BB962C8B-B14F-4D97-AF65-F5344CB8AC3E}">
        <p14:creationId xmlns:p14="http://schemas.microsoft.com/office/powerpoint/2010/main" val="1223998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1"/>
            <a:ext cx="7886700" cy="2208058"/>
          </a:xfrm>
          <a:prstGeom prst="rect">
            <a:avLst/>
          </a:prstGeom>
        </p:spPr>
        <p:txBody>
          <a:bodyPr/>
          <a:lstStyle>
            <a:lvl1pPr marL="0" indent="0">
              <a:buNone/>
              <a:defRPr sz="1800" b="0" i="0">
                <a:solidFill>
                  <a:schemeClr val="tx1">
                    <a:tint val="75000"/>
                  </a:schemeClr>
                </a:solidFill>
                <a:latin typeface="Montserr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0" y="6356351"/>
            <a:ext cx="2057400" cy="365125"/>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29306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09150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623887" y="784707"/>
            <a:ext cx="7891463" cy="1806094"/>
          </a:xfrm>
          <a:prstGeom prst="rect">
            <a:avLst/>
          </a:prstGeom>
        </p:spPr>
        <p:txBody>
          <a:bodyPr anchor="b">
            <a:normAutofit/>
          </a:bodyPr>
          <a:lstStyle>
            <a:lvl1pPr algn="ctr">
              <a:defRPr sz="3301"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623888" y="2956562"/>
            <a:ext cx="7886700" cy="1384995"/>
          </a:xfrm>
          <a:prstGeom prst="rect">
            <a:avLst/>
          </a:prstGeom>
        </p:spPr>
        <p:txBody>
          <a:bodyPr/>
          <a:lstStyle>
            <a:lvl1pPr marL="0" indent="0">
              <a:buNone/>
              <a:defRPr sz="1800" b="0" i="0">
                <a:solidFill>
                  <a:schemeClr val="tx1">
                    <a:tint val="75000"/>
                  </a:schemeClr>
                </a:solidFill>
                <a:latin typeface="Montserrat" pitchFamily="2" charset="77"/>
              </a:defRPr>
            </a:lvl1pPr>
            <a:lvl2pPr marL="342923" indent="0">
              <a:buNone/>
              <a:defRPr sz="1500">
                <a:solidFill>
                  <a:schemeClr val="tx1">
                    <a:tint val="75000"/>
                  </a:schemeClr>
                </a:solidFill>
              </a:defRPr>
            </a:lvl2pPr>
            <a:lvl3pPr marL="685845" indent="0">
              <a:buNone/>
              <a:defRPr sz="1350">
                <a:solidFill>
                  <a:schemeClr val="tx1">
                    <a:tint val="75000"/>
                  </a:schemeClr>
                </a:solidFill>
              </a:defRPr>
            </a:lvl3pPr>
            <a:lvl4pPr marL="1028767" indent="0">
              <a:buNone/>
              <a:defRPr sz="1200">
                <a:solidFill>
                  <a:schemeClr val="tx1">
                    <a:tint val="75000"/>
                  </a:schemeClr>
                </a:solidFill>
              </a:defRPr>
            </a:lvl4pPr>
            <a:lvl5pPr marL="1371690" indent="0">
              <a:buNone/>
              <a:defRPr sz="1200">
                <a:solidFill>
                  <a:schemeClr val="tx1">
                    <a:tint val="75000"/>
                  </a:schemeClr>
                </a:solidFill>
              </a:defRPr>
            </a:lvl5pPr>
            <a:lvl6pPr marL="1714612" indent="0">
              <a:buNone/>
              <a:defRPr sz="1200">
                <a:solidFill>
                  <a:schemeClr val="tx1">
                    <a:tint val="75000"/>
                  </a:schemeClr>
                </a:solidFill>
              </a:defRPr>
            </a:lvl6pPr>
            <a:lvl7pPr marL="2057535" indent="0">
              <a:buNone/>
              <a:defRPr sz="1200">
                <a:solidFill>
                  <a:schemeClr val="tx1">
                    <a:tint val="75000"/>
                  </a:schemeClr>
                </a:solidFill>
              </a:defRPr>
            </a:lvl7pPr>
            <a:lvl8pPr marL="2400458" indent="0">
              <a:buNone/>
              <a:defRPr sz="1200">
                <a:solidFill>
                  <a:schemeClr val="tx1">
                    <a:tint val="75000"/>
                  </a:schemeClr>
                </a:solidFill>
              </a:defRPr>
            </a:lvl8pPr>
            <a:lvl9pPr marL="2743380"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628651" y="6356351"/>
            <a:ext cx="2057400" cy="276999"/>
          </a:xfrm>
        </p:spPr>
        <p:txBody>
          <a:bodyPr/>
          <a:lstStyle/>
          <a:p>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3028950" y="6356351"/>
            <a:ext cx="3086100" cy="276999"/>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6457950" y="6356351"/>
            <a:ext cx="2057400" cy="184666"/>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16582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03619"/>
            <a:ext cx="9144000" cy="754378"/>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Holder 2"/>
          <p:cNvSpPr>
            <a:spLocks noGrp="1"/>
          </p:cNvSpPr>
          <p:nvPr>
            <p:ph type="title"/>
          </p:nvPr>
        </p:nvSpPr>
        <p:spPr>
          <a:xfrm>
            <a:off x="916636" y="1280795"/>
            <a:ext cx="7204709" cy="276999"/>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3" name="Holder 3"/>
          <p:cNvSpPr>
            <a:spLocks noGrp="1"/>
          </p:cNvSpPr>
          <p:nvPr>
            <p:ph type="body" idx="1"/>
          </p:nvPr>
        </p:nvSpPr>
        <p:spPr>
          <a:xfrm>
            <a:off x="916635" y="1814195"/>
            <a:ext cx="7498080" cy="276999"/>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01659" y="6579821"/>
            <a:ext cx="206375" cy="307777"/>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s-MX" smtClean="0"/>
              <a:pPr marL="25400">
                <a:lnSpc>
                  <a:spcPts val="1240"/>
                </a:lnSpc>
              </a:pPr>
              <a:t>‹Nº›</a:t>
            </a:fld>
            <a:endParaRPr lang="es-MX"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86"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8" r:id="rId17"/>
    <p:sldLayoutId id="2147483703" r:id="rId18"/>
    <p:sldLayoutId id="2147483706" r:id="rId19"/>
    <p:sldLayoutId id="2147483707" r:id="rId20"/>
    <p:sldLayoutId id="2147483710" r:id="rId21"/>
    <p:sldLayoutId id="2147483712" r:id="rId22"/>
    <p:sldLayoutId id="2147483713" r:id="rId23"/>
    <p:sldLayoutId id="2147483714" r:id="rId24"/>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0" y="763737"/>
            <a:ext cx="3422015" cy="861774"/>
          </a:xfrm>
          <a:prstGeom prst="rect">
            <a:avLst/>
          </a:prstGeom>
        </p:spPr>
        <p:txBody>
          <a:bodyPr vert="horz" wrap="square" lIns="0" tIns="0" rIns="0" bIns="0" rtlCol="0">
            <a:spAutoFit/>
          </a:bodyPr>
          <a:lstStyle/>
          <a:p>
            <a:pPr marL="12700" algn="ctr"/>
            <a:r>
              <a:rPr lang="es-MX" sz="2800" b="1" spc="-5" dirty="0">
                <a:solidFill>
                  <a:schemeClr val="tx1">
                    <a:lumMod val="65000"/>
                    <a:lumOff val="35000"/>
                  </a:schemeClr>
                </a:solidFill>
                <a:latin typeface="Arial"/>
                <a:cs typeface="Arial"/>
              </a:rPr>
              <a:t>Habilitación del Lago Tláhuac-</a:t>
            </a:r>
            <a:r>
              <a:rPr lang="es-MX" sz="2800" b="1" spc="-5" dirty="0" err="1">
                <a:solidFill>
                  <a:schemeClr val="tx1">
                    <a:lumMod val="65000"/>
                    <a:lumOff val="35000"/>
                  </a:schemeClr>
                </a:solidFill>
                <a:latin typeface="Arial"/>
                <a:cs typeface="Arial"/>
              </a:rPr>
              <a:t>Xico</a:t>
            </a:r>
            <a:endParaRPr sz="2800" dirty="0">
              <a:solidFill>
                <a:schemeClr val="tx1">
                  <a:lumMod val="65000"/>
                  <a:lumOff val="35000"/>
                </a:schemeClr>
              </a:solidFill>
              <a:latin typeface="Arial"/>
              <a:cs typeface="Arial"/>
            </a:endParaRPr>
          </a:p>
        </p:txBody>
      </p:sp>
      <p:sp>
        <p:nvSpPr>
          <p:cNvPr id="3" name="object 3"/>
          <p:cNvSpPr txBox="1"/>
          <p:nvPr/>
        </p:nvSpPr>
        <p:spPr>
          <a:xfrm>
            <a:off x="3853673" y="3031594"/>
            <a:ext cx="5036820" cy="1292662"/>
          </a:xfrm>
          <a:prstGeom prst="rect">
            <a:avLst/>
          </a:prstGeom>
        </p:spPr>
        <p:txBody>
          <a:bodyPr vert="horz" wrap="square" lIns="0" tIns="0" rIns="0" bIns="0" rtlCol="0">
            <a:spAutoFit/>
          </a:bodyPr>
          <a:lstStyle/>
          <a:p>
            <a:pPr marL="12700" algn="ctr"/>
            <a:r>
              <a:rPr sz="2800" b="1" spc="-15" dirty="0">
                <a:solidFill>
                  <a:schemeClr val="tx1">
                    <a:lumMod val="65000"/>
                    <a:lumOff val="35000"/>
                  </a:schemeClr>
                </a:solidFill>
                <a:latin typeface="Arial"/>
                <a:cs typeface="Arial"/>
              </a:rPr>
              <a:t>CONAGUA </a:t>
            </a:r>
            <a:r>
              <a:rPr sz="2800" b="1" spc="-5" dirty="0">
                <a:solidFill>
                  <a:schemeClr val="tx1">
                    <a:lumMod val="65000"/>
                    <a:lumOff val="35000"/>
                  </a:schemeClr>
                </a:solidFill>
                <a:latin typeface="Arial"/>
                <a:cs typeface="Arial"/>
              </a:rPr>
              <a:t>- CDMX </a:t>
            </a:r>
            <a:r>
              <a:rPr lang="es-MX" sz="2800" b="1" spc="-5" dirty="0">
                <a:solidFill>
                  <a:schemeClr val="tx1">
                    <a:lumMod val="65000"/>
                    <a:lumOff val="35000"/>
                  </a:schemeClr>
                </a:solidFill>
                <a:latin typeface="Arial"/>
                <a:cs typeface="Arial"/>
              </a:rPr>
              <a:t>–</a:t>
            </a:r>
            <a:r>
              <a:rPr sz="2800" b="1" spc="-210" dirty="0">
                <a:solidFill>
                  <a:schemeClr val="tx1">
                    <a:lumMod val="65000"/>
                    <a:lumOff val="35000"/>
                  </a:schemeClr>
                </a:solidFill>
                <a:latin typeface="Arial"/>
                <a:cs typeface="Arial"/>
              </a:rPr>
              <a:t> </a:t>
            </a:r>
            <a:r>
              <a:rPr sz="2800" b="1" spc="-20" dirty="0">
                <a:solidFill>
                  <a:schemeClr val="tx1">
                    <a:lumMod val="65000"/>
                    <a:lumOff val="35000"/>
                  </a:schemeClr>
                </a:solidFill>
                <a:latin typeface="Arial"/>
                <a:cs typeface="Arial"/>
              </a:rPr>
              <a:t>EDOMÉX</a:t>
            </a:r>
            <a:endParaRPr lang="es-MX" sz="2800" b="1" spc="-20" dirty="0">
              <a:solidFill>
                <a:schemeClr val="tx1">
                  <a:lumMod val="65000"/>
                  <a:lumOff val="35000"/>
                </a:schemeClr>
              </a:solidFill>
              <a:latin typeface="Arial"/>
              <a:cs typeface="Arial"/>
            </a:endParaRPr>
          </a:p>
          <a:p>
            <a:pPr marL="12700" algn="ctr"/>
            <a:endParaRPr lang="es-MX" sz="2800" b="1" spc="-20" dirty="0">
              <a:solidFill>
                <a:schemeClr val="tx1">
                  <a:lumMod val="65000"/>
                  <a:lumOff val="35000"/>
                </a:schemeClr>
              </a:solidFill>
              <a:latin typeface="Arial"/>
              <a:cs typeface="Arial"/>
            </a:endParaRPr>
          </a:p>
        </p:txBody>
      </p:sp>
      <p:sp>
        <p:nvSpPr>
          <p:cNvPr id="4" name="CuadroTexto 3">
            <a:extLst>
              <a:ext uri="{FF2B5EF4-FFF2-40B4-BE49-F238E27FC236}">
                <a16:creationId xmlns:a16="http://schemas.microsoft.com/office/drawing/2014/main" id="{CCF9C664-6A7A-44CC-9BCA-7561D560DD33}"/>
              </a:ext>
            </a:extLst>
          </p:cNvPr>
          <p:cNvSpPr txBox="1"/>
          <p:nvPr/>
        </p:nvSpPr>
        <p:spPr>
          <a:xfrm>
            <a:off x="6629400" y="4953000"/>
            <a:ext cx="2416046" cy="369332"/>
          </a:xfrm>
          <a:prstGeom prst="rect">
            <a:avLst/>
          </a:prstGeom>
          <a:noFill/>
        </p:spPr>
        <p:txBody>
          <a:bodyPr wrap="none" rtlCol="0">
            <a:spAutoFit/>
          </a:bodyPr>
          <a:lstStyle/>
          <a:p>
            <a:r>
              <a:rPr lang="es-MX" i="1" dirty="0">
                <a:solidFill>
                  <a:schemeClr val="tx1">
                    <a:lumMod val="65000"/>
                    <a:lumOff val="35000"/>
                  </a:schemeClr>
                </a:solidFill>
              </a:rPr>
              <a:t>28 de agosto de 2022</a:t>
            </a:r>
          </a:p>
        </p:txBody>
      </p:sp>
      <p:sp>
        <p:nvSpPr>
          <p:cNvPr id="5" name="Marcador de número de diapositiva 4"/>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1</a:t>
            </a:fld>
            <a:endParaRPr lang="es-MX"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95" y="763737"/>
            <a:ext cx="4012778" cy="4794731"/>
          </a:xfrm>
          <a:prstGeom prst="rect">
            <a:avLst/>
          </a:prstGeom>
        </p:spPr>
      </p:pic>
    </p:spTree>
    <p:extLst>
      <p:ext uri="{BB962C8B-B14F-4D97-AF65-F5344CB8AC3E}">
        <p14:creationId xmlns:p14="http://schemas.microsoft.com/office/powerpoint/2010/main" val="1656565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
            <a:ext cx="7204709" cy="553998"/>
          </a:xfrm>
        </p:spPr>
        <p:txBody>
          <a:bodyPr/>
          <a:lstStyle/>
          <a:p>
            <a:pPr algn="ctr"/>
            <a:r>
              <a:rPr lang="es-MX" sz="3600" dirty="0"/>
              <a:t>Permiten y alientan este proyecto:</a:t>
            </a:r>
          </a:p>
        </p:txBody>
      </p:sp>
      <p:sp>
        <p:nvSpPr>
          <p:cNvPr id="3" name="Marcador de número de diapositiva 2"/>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10</a:t>
            </a:fld>
            <a:endParaRPr lang="es-MX" dirty="0"/>
          </a:p>
        </p:txBody>
      </p:sp>
      <p:sp>
        <p:nvSpPr>
          <p:cNvPr id="4" name="CuadroTexto 3"/>
          <p:cNvSpPr txBox="1"/>
          <p:nvPr/>
        </p:nvSpPr>
        <p:spPr>
          <a:xfrm>
            <a:off x="457200" y="1047220"/>
            <a:ext cx="8534400" cy="5170646"/>
          </a:xfrm>
          <a:prstGeom prst="rect">
            <a:avLst/>
          </a:prstGeom>
          <a:noFill/>
        </p:spPr>
        <p:txBody>
          <a:bodyPr wrap="square" rtlCol="0">
            <a:spAutoFit/>
          </a:bodyPr>
          <a:lstStyle/>
          <a:p>
            <a:pPr marL="342900" indent="-342900">
              <a:buFont typeface="Wingdings" panose="05000000000000000000" pitchFamily="2" charset="2"/>
              <a:buChar char="q"/>
            </a:pPr>
            <a:r>
              <a:rPr lang="es-MX" sz="2400" dirty="0"/>
              <a:t>Las tres normas relacionadas con el </a:t>
            </a:r>
            <a:r>
              <a:rPr lang="es-MX" sz="2400" dirty="0" err="1"/>
              <a:t>reuso</a:t>
            </a:r>
            <a:r>
              <a:rPr lang="es-MX" sz="2400" dirty="0"/>
              <a:t> potable planeado:</a:t>
            </a:r>
            <a:br>
              <a:rPr lang="es-MX" sz="2400" dirty="0"/>
            </a:br>
            <a:r>
              <a:rPr lang="es-MX" sz="2400" dirty="0"/>
              <a:t>1. </a:t>
            </a:r>
            <a:r>
              <a:rPr lang="es-ES_tradnl" sz="2400" dirty="0"/>
              <a:t>NOM-127-SSA1-1994 </a:t>
            </a:r>
            <a:r>
              <a:rPr lang="es-ES_tradnl" sz="2400" dirty="0" err="1"/>
              <a:t>mod</a:t>
            </a:r>
            <a:r>
              <a:rPr lang="es-ES_tradnl" sz="2400" dirty="0"/>
              <a:t>. 2000</a:t>
            </a:r>
            <a:br>
              <a:rPr lang="es-ES_tradnl" sz="2400" dirty="0"/>
            </a:br>
            <a:r>
              <a:rPr lang="es-ES_tradnl" sz="2400" dirty="0"/>
              <a:t>2. NOM-179-SSA1-2020</a:t>
            </a:r>
            <a:br>
              <a:rPr lang="es-ES_tradnl" sz="2400" dirty="0"/>
            </a:br>
            <a:r>
              <a:rPr lang="es-ES_tradnl" sz="2400" dirty="0"/>
              <a:t>3. NOM-014-CONAGUA-2003</a:t>
            </a:r>
            <a:br>
              <a:rPr lang="es-ES_tradnl" sz="2400" dirty="0"/>
            </a:br>
            <a:endParaRPr lang="es-ES_tradnl" sz="2400" dirty="0"/>
          </a:p>
          <a:p>
            <a:pPr marL="342900" indent="-342900">
              <a:buFont typeface="Wingdings" panose="05000000000000000000" pitchFamily="2" charset="2"/>
              <a:buChar char="q"/>
            </a:pPr>
            <a:r>
              <a:rPr lang="es-ES_tradnl" sz="2400" dirty="0"/>
              <a:t>La necesidad de ampliar la capacidad de suministro de agua para satisfacer la creciente demanda a partir del eficiente uso del enorme recurso que es el agua residual.</a:t>
            </a:r>
          </a:p>
          <a:p>
            <a:endParaRPr lang="es-ES_tradnl" sz="2400" dirty="0"/>
          </a:p>
          <a:p>
            <a:pPr marL="342900" indent="-342900">
              <a:buFont typeface="Wingdings" panose="05000000000000000000" pitchFamily="2" charset="2"/>
              <a:buChar char="q"/>
            </a:pPr>
            <a:r>
              <a:rPr lang="es-ES_tradnl" sz="2400" dirty="0"/>
              <a:t>La práctica internacional.</a:t>
            </a:r>
          </a:p>
          <a:p>
            <a:pPr marL="342900" indent="-342900">
              <a:buFont typeface="Wingdings" panose="05000000000000000000" pitchFamily="2" charset="2"/>
              <a:buChar char="q"/>
            </a:pPr>
            <a:endParaRPr lang="es-ES_tradnl" sz="2400" dirty="0"/>
          </a:p>
          <a:p>
            <a:pPr marL="342900" indent="-342900">
              <a:buFont typeface="Wingdings" panose="05000000000000000000" pitchFamily="2" charset="2"/>
              <a:buChar char="q"/>
            </a:pPr>
            <a:r>
              <a:rPr lang="es-ES_tradnl" sz="2400" dirty="0"/>
              <a:t>Proyectos nacionales.</a:t>
            </a:r>
            <a:r>
              <a:rPr lang="es-MX" dirty="0"/>
              <a:t/>
            </a:r>
            <a:br>
              <a:rPr lang="es-MX" dirty="0"/>
            </a:br>
            <a:endParaRPr lang="es-MX" dirty="0"/>
          </a:p>
        </p:txBody>
      </p:sp>
    </p:spTree>
    <p:extLst>
      <p:ext uri="{BB962C8B-B14F-4D97-AF65-F5344CB8AC3E}">
        <p14:creationId xmlns:p14="http://schemas.microsoft.com/office/powerpoint/2010/main" val="287065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0815" y="228600"/>
            <a:ext cx="7891463" cy="609600"/>
          </a:xfrm>
        </p:spPr>
        <p:txBody>
          <a:bodyPr>
            <a:normAutofit/>
          </a:bodyPr>
          <a:lstStyle/>
          <a:p>
            <a:r>
              <a:rPr lang="es-ES_tradnl" dirty="0"/>
              <a:t>NOM-127-SSA1-1994 </a:t>
            </a:r>
            <a:r>
              <a:rPr lang="es-ES_tradnl" dirty="0" err="1"/>
              <a:t>mod</a:t>
            </a:r>
            <a:r>
              <a:rPr lang="es-ES_tradnl" dirty="0"/>
              <a:t>. 2000</a:t>
            </a:r>
            <a:endParaRPr lang="es-MX" dirty="0"/>
          </a:p>
        </p:txBody>
      </p:sp>
      <p:sp>
        <p:nvSpPr>
          <p:cNvPr id="3" name="Marcador de texto 2"/>
          <p:cNvSpPr>
            <a:spLocks noGrp="1"/>
          </p:cNvSpPr>
          <p:nvPr>
            <p:ph type="body" idx="1"/>
          </p:nvPr>
        </p:nvSpPr>
        <p:spPr>
          <a:xfrm>
            <a:off x="624494" y="1219200"/>
            <a:ext cx="7886700" cy="3323987"/>
          </a:xfrm>
        </p:spPr>
        <p:txBody>
          <a:bodyPr/>
          <a:lstStyle/>
          <a:p>
            <a:r>
              <a:rPr lang="es-ES_tradnl" dirty="0">
                <a:solidFill>
                  <a:schemeClr val="tx1"/>
                </a:solidFill>
              </a:rPr>
              <a:t>“Establecer un eficaz control sanitario del agua que se somete a tratamientos de potabilización a efecto de hacerla apta para uso y consumo humano, acorde a las necesidades actuales”. </a:t>
            </a:r>
          </a:p>
          <a:p>
            <a:r>
              <a:rPr lang="es-ES_tradnl" dirty="0">
                <a:solidFill>
                  <a:schemeClr val="tx1"/>
                </a:solidFill>
              </a:rPr>
              <a:t>La normativa nacional en materia de agua potable establece los “</a:t>
            </a:r>
            <a:r>
              <a:rPr lang="es-ES_tradnl" u="sng" dirty="0">
                <a:solidFill>
                  <a:schemeClr val="tx1"/>
                </a:solidFill>
              </a:rPr>
              <a:t>límites permisibles de calidad y tratamientos a que debe someterse el agua para su potabilización”.</a:t>
            </a:r>
          </a:p>
          <a:p>
            <a:endParaRPr lang="es-ES_tradnl" dirty="0">
              <a:solidFill>
                <a:schemeClr val="tx1"/>
              </a:solidFill>
            </a:endParaRPr>
          </a:p>
          <a:p>
            <a:r>
              <a:rPr lang="es-ES_tradnl" dirty="0">
                <a:solidFill>
                  <a:schemeClr val="tx1"/>
                </a:solidFill>
              </a:rPr>
              <a:t>Respecto a los tratamientos para la potabilización del agua dice que “La potabilización del agua proveniente de una </a:t>
            </a:r>
            <a:r>
              <a:rPr lang="es-ES_tradnl" u="sng" dirty="0">
                <a:solidFill>
                  <a:schemeClr val="tx1"/>
                </a:solidFill>
              </a:rPr>
              <a:t>fuente en particular</a:t>
            </a:r>
            <a:r>
              <a:rPr lang="es-ES_tradnl" dirty="0">
                <a:solidFill>
                  <a:schemeClr val="tx1"/>
                </a:solidFill>
              </a:rPr>
              <a:t>, debe justificarse con estudios de calidad y pruebas de </a:t>
            </a:r>
            <a:r>
              <a:rPr lang="es-ES_tradnl" dirty="0" err="1">
                <a:solidFill>
                  <a:schemeClr val="tx1"/>
                </a:solidFill>
              </a:rPr>
              <a:t>tratabilidad</a:t>
            </a:r>
            <a:r>
              <a:rPr lang="es-ES_tradnl" dirty="0">
                <a:solidFill>
                  <a:schemeClr val="tx1"/>
                </a:solidFill>
              </a:rPr>
              <a:t> a nivel de laboratorio para asegurar su efectividad”.</a:t>
            </a:r>
            <a:endParaRPr lang="es-MX" dirty="0">
              <a:solidFill>
                <a:schemeClr val="tx1"/>
              </a:solidFill>
            </a:endParaRPr>
          </a:p>
          <a:p>
            <a:endParaRPr lang="es-MX" dirty="0"/>
          </a:p>
        </p:txBody>
      </p:sp>
      <p:sp>
        <p:nvSpPr>
          <p:cNvPr id="4" name="Marcador de número de diapositiva 3"/>
          <p:cNvSpPr>
            <a:spLocks noGrp="1"/>
          </p:cNvSpPr>
          <p:nvPr>
            <p:ph type="sldNum" sz="quarter" idx="12"/>
          </p:nvPr>
        </p:nvSpPr>
        <p:spPr/>
        <p:txBody>
          <a:bodyPr/>
          <a:lstStyle/>
          <a:p>
            <a:fld id="{C119739B-ACC7-1A4E-906B-A9546BA1AB75}" type="slidenum">
              <a:rPr lang="es-MX" smtClean="0"/>
              <a:t>11</a:t>
            </a:fld>
            <a:endParaRPr lang="es-MX"/>
          </a:p>
        </p:txBody>
      </p:sp>
    </p:spTree>
    <p:extLst>
      <p:ext uri="{BB962C8B-B14F-4D97-AF65-F5344CB8AC3E}">
        <p14:creationId xmlns:p14="http://schemas.microsoft.com/office/powerpoint/2010/main" val="60584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3887" y="308139"/>
            <a:ext cx="7891463" cy="530061"/>
          </a:xfrm>
        </p:spPr>
        <p:txBody>
          <a:bodyPr/>
          <a:lstStyle/>
          <a:p>
            <a:r>
              <a:rPr lang="es-ES_tradnl" dirty="0"/>
              <a:t>NOM-179-SSA1-2020</a:t>
            </a:r>
            <a:endParaRPr lang="es-MX" dirty="0"/>
          </a:p>
        </p:txBody>
      </p:sp>
      <p:sp>
        <p:nvSpPr>
          <p:cNvPr id="3" name="Marcador de texto 2"/>
          <p:cNvSpPr>
            <a:spLocks noGrp="1"/>
          </p:cNvSpPr>
          <p:nvPr>
            <p:ph type="body" idx="1"/>
          </p:nvPr>
        </p:nvSpPr>
        <p:spPr>
          <a:xfrm>
            <a:off x="533400" y="990600"/>
            <a:ext cx="7886700" cy="4985980"/>
          </a:xfrm>
        </p:spPr>
        <p:txBody>
          <a:bodyPr/>
          <a:lstStyle/>
          <a:p>
            <a:r>
              <a:rPr lang="es-ES_tradnl" dirty="0">
                <a:solidFill>
                  <a:schemeClr val="tx1"/>
                </a:solidFill>
              </a:rPr>
              <a:t>Agua para uso y consumo humano. Control de la calidad del agua distribuida por los sistemas de abastecimiento de agua:</a:t>
            </a:r>
          </a:p>
          <a:p>
            <a:r>
              <a:rPr lang="es-ES_tradnl" dirty="0">
                <a:solidFill>
                  <a:schemeClr val="tx1"/>
                </a:solidFill>
              </a:rPr>
              <a:t> </a:t>
            </a:r>
          </a:p>
          <a:p>
            <a:pPr indent="-457200"/>
            <a:r>
              <a:rPr lang="es-ES_tradnl" dirty="0">
                <a:solidFill>
                  <a:schemeClr val="tx1"/>
                </a:solidFill>
              </a:rPr>
              <a:t>“</a:t>
            </a:r>
            <a:r>
              <a:rPr lang="es-ES_tradnl" b="1" dirty="0">
                <a:solidFill>
                  <a:schemeClr val="tx1"/>
                </a:solidFill>
              </a:rPr>
              <a:t>0. Introducción </a:t>
            </a:r>
            <a:r>
              <a:rPr lang="es-ES_tradnl" dirty="0">
                <a:solidFill>
                  <a:schemeClr val="tx1"/>
                </a:solidFill>
              </a:rPr>
              <a:t>El agua destinada para uso y consumo humano, </a:t>
            </a:r>
            <a:r>
              <a:rPr lang="es-ES_tradnl" u="sng" dirty="0">
                <a:solidFill>
                  <a:schemeClr val="tx1"/>
                </a:solidFill>
              </a:rPr>
              <a:t>independientemente de la fuente de origen superficial o subterráneo, debe de someterse a procesos de potabilización con el propósito de evitar riesgos a la salud de la población y prevenir enfermedades infecciosas y parasitarias, así como las derivadas de la ingestión de sustancias tóxicas </a:t>
            </a:r>
            <a:r>
              <a:rPr lang="es-ES_tradnl" dirty="0">
                <a:solidFill>
                  <a:schemeClr val="tx1"/>
                </a:solidFill>
              </a:rPr>
              <a:t>que puede contener el agua. El control sanitario del agua que se abastece para uso y consumo humano, debe estar basado en un </a:t>
            </a:r>
            <a:r>
              <a:rPr lang="es-ES_tradnl" u="sng" dirty="0">
                <a:solidFill>
                  <a:schemeClr val="tx1"/>
                </a:solidFill>
              </a:rPr>
              <a:t>enfoque de riesgos</a:t>
            </a:r>
            <a:r>
              <a:rPr lang="es-ES_tradnl" dirty="0">
                <a:solidFill>
                  <a:schemeClr val="tx1"/>
                </a:solidFill>
              </a:rPr>
              <a:t>, priorizando un esquema de caracterización y vigilancia de parámetros de control a partir de la identificación inicial de las características fisicoquímicas y bacteriológicas del agua”. </a:t>
            </a:r>
          </a:p>
          <a:p>
            <a:pPr indent="-457200"/>
            <a:r>
              <a:rPr lang="es-ES_tradnl" b="1" dirty="0">
                <a:solidFill>
                  <a:schemeClr val="tx1"/>
                </a:solidFill>
              </a:rPr>
              <a:t>En las definiciones</a:t>
            </a:r>
            <a:r>
              <a:rPr lang="es-ES_tradnl" dirty="0">
                <a:solidFill>
                  <a:schemeClr val="tx1"/>
                </a:solidFill>
              </a:rPr>
              <a:t>:</a:t>
            </a:r>
          </a:p>
          <a:p>
            <a:pPr indent="-457200"/>
            <a:r>
              <a:rPr lang="es-ES_tradnl" dirty="0">
                <a:solidFill>
                  <a:schemeClr val="tx1"/>
                </a:solidFill>
              </a:rPr>
              <a:t> “3.3 Agua superficial: a la que fluye sobre la superficie del suelo a través de arroyos, canales y ríos, o que </a:t>
            </a:r>
            <a:r>
              <a:rPr lang="es-ES_tradnl" u="sng" dirty="0">
                <a:solidFill>
                  <a:schemeClr val="tx1"/>
                </a:solidFill>
              </a:rPr>
              <a:t>se almacene en lagos o embalses, ya sean naturales o artificiales</a:t>
            </a:r>
            <a:r>
              <a:rPr lang="es-ES_tradnl" dirty="0">
                <a:solidFill>
                  <a:schemeClr val="tx1"/>
                </a:solidFill>
              </a:rPr>
              <a:t>.</a:t>
            </a:r>
            <a:endParaRPr lang="es-MX" dirty="0">
              <a:solidFill>
                <a:schemeClr val="tx1"/>
              </a:solidFill>
            </a:endParaRPr>
          </a:p>
        </p:txBody>
      </p:sp>
      <p:sp>
        <p:nvSpPr>
          <p:cNvPr id="4" name="Marcador de número de diapositiva 3"/>
          <p:cNvSpPr>
            <a:spLocks noGrp="1"/>
          </p:cNvSpPr>
          <p:nvPr>
            <p:ph type="sldNum" sz="quarter" idx="12"/>
          </p:nvPr>
        </p:nvSpPr>
        <p:spPr/>
        <p:txBody>
          <a:bodyPr/>
          <a:lstStyle/>
          <a:p>
            <a:fld id="{C119739B-ACC7-1A4E-906B-A9546BA1AB75}" type="slidenum">
              <a:rPr lang="es-MX" smtClean="0"/>
              <a:t>12</a:t>
            </a:fld>
            <a:endParaRPr lang="es-MX"/>
          </a:p>
        </p:txBody>
      </p:sp>
    </p:spTree>
    <p:extLst>
      <p:ext uri="{BB962C8B-B14F-4D97-AF65-F5344CB8AC3E}">
        <p14:creationId xmlns:p14="http://schemas.microsoft.com/office/powerpoint/2010/main" val="726715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125" y="304800"/>
            <a:ext cx="7891463" cy="510693"/>
          </a:xfrm>
        </p:spPr>
        <p:txBody>
          <a:bodyPr/>
          <a:lstStyle/>
          <a:p>
            <a:r>
              <a:rPr lang="es-ES_tradnl" dirty="0"/>
              <a:t>NOM-014-CONAGUA-2003</a:t>
            </a:r>
            <a:endParaRPr lang="es-MX" dirty="0"/>
          </a:p>
        </p:txBody>
      </p:sp>
      <p:sp>
        <p:nvSpPr>
          <p:cNvPr id="3" name="Marcador de texto 2"/>
          <p:cNvSpPr>
            <a:spLocks noGrp="1"/>
          </p:cNvSpPr>
          <p:nvPr>
            <p:ph type="body" idx="1"/>
          </p:nvPr>
        </p:nvSpPr>
        <p:spPr>
          <a:xfrm>
            <a:off x="619125" y="815493"/>
            <a:ext cx="7886700" cy="4708981"/>
          </a:xfrm>
        </p:spPr>
        <p:txBody>
          <a:bodyPr/>
          <a:lstStyle/>
          <a:p>
            <a:pPr algn="ctr"/>
            <a:r>
              <a:rPr lang="es-ES_tradnl" dirty="0">
                <a:solidFill>
                  <a:schemeClr val="tx1"/>
                </a:solidFill>
              </a:rPr>
              <a:t>Requisitos para la recarga artificial de acuíferos con agua residual tratada. </a:t>
            </a:r>
          </a:p>
          <a:p>
            <a:endParaRPr lang="es-ES_tradnl" dirty="0">
              <a:solidFill>
                <a:schemeClr val="tx1"/>
              </a:solidFill>
            </a:endParaRPr>
          </a:p>
          <a:p>
            <a:r>
              <a:rPr lang="es-ES_tradnl" dirty="0">
                <a:solidFill>
                  <a:schemeClr val="tx1"/>
                </a:solidFill>
              </a:rPr>
              <a:t>Regula el uso de las aguas residuales en la recarga artificial de acuíferos, y </a:t>
            </a:r>
            <a:r>
              <a:rPr lang="es-ES_tradnl" u="sng" dirty="0">
                <a:solidFill>
                  <a:schemeClr val="tx1"/>
                </a:solidFill>
              </a:rPr>
              <a:t>considera al suelo y subsuelo como una planta de tratamiento natural </a:t>
            </a:r>
            <a:r>
              <a:rPr lang="es-ES_tradnl" dirty="0">
                <a:solidFill>
                  <a:schemeClr val="tx1"/>
                </a:solidFill>
              </a:rPr>
              <a:t>que puede ser aprovechada con una combinación adecuada de pretratamiento-tratamiento natural-</a:t>
            </a:r>
            <a:r>
              <a:rPr lang="es-ES_tradnl" dirty="0" err="1">
                <a:solidFill>
                  <a:schemeClr val="tx1"/>
                </a:solidFill>
              </a:rPr>
              <a:t>postratamiento</a:t>
            </a:r>
            <a:r>
              <a:rPr lang="es-ES_tradnl" dirty="0">
                <a:solidFill>
                  <a:schemeClr val="tx1"/>
                </a:solidFill>
              </a:rPr>
              <a:t>, compatible con el método de recarga y con el uso que se le pretenda dar al agua recuperada. Se fija la calidad del agua residual tratada a los de la NOM 127 y un tiempo de residencia de seis meses. </a:t>
            </a:r>
          </a:p>
          <a:p>
            <a:r>
              <a:rPr lang="es-ES_tradnl" u="sng" dirty="0">
                <a:solidFill>
                  <a:schemeClr val="tx1"/>
                </a:solidFill>
              </a:rPr>
              <a:t>Se permite una calidad menor a la indicada (6.3.4) si se garantiza que el subsuelo contribuirá a mejorar la calidad del agua infiltrada</a:t>
            </a:r>
            <a:r>
              <a:rPr lang="es-ES_tradnl" dirty="0">
                <a:solidFill>
                  <a:schemeClr val="tx1"/>
                </a:solidFill>
              </a:rPr>
              <a:t>.</a:t>
            </a:r>
          </a:p>
          <a:p>
            <a:endParaRPr lang="es-ES_tradnl" dirty="0">
              <a:solidFill>
                <a:schemeClr val="tx1"/>
              </a:solidFill>
            </a:endParaRPr>
          </a:p>
          <a:p>
            <a:r>
              <a:rPr lang="es-ES_tradnl" dirty="0">
                <a:solidFill>
                  <a:schemeClr val="bg2">
                    <a:lumMod val="50000"/>
                  </a:schemeClr>
                </a:solidFill>
              </a:rPr>
              <a:t>Su relación radica en que el recipiente de almacenamiento se puede considerar como un reactor que mejora la calidad del agua da un tiempo de residencia de seis meses antes de usarse.</a:t>
            </a:r>
            <a:endParaRPr lang="es-MX" dirty="0">
              <a:solidFill>
                <a:schemeClr val="bg2">
                  <a:lumMod val="50000"/>
                </a:schemeClr>
              </a:solidFill>
            </a:endParaRPr>
          </a:p>
        </p:txBody>
      </p:sp>
      <p:sp>
        <p:nvSpPr>
          <p:cNvPr id="4" name="Marcador de número de diapositiva 3"/>
          <p:cNvSpPr>
            <a:spLocks noGrp="1"/>
          </p:cNvSpPr>
          <p:nvPr>
            <p:ph type="sldNum" sz="quarter" idx="12"/>
          </p:nvPr>
        </p:nvSpPr>
        <p:spPr/>
        <p:txBody>
          <a:bodyPr/>
          <a:lstStyle/>
          <a:p>
            <a:fld id="{C119739B-ACC7-1A4E-906B-A9546BA1AB75}" type="slidenum">
              <a:rPr lang="es-MX" smtClean="0"/>
              <a:t>13</a:t>
            </a:fld>
            <a:endParaRPr lang="es-MX"/>
          </a:p>
        </p:txBody>
      </p:sp>
    </p:spTree>
    <p:extLst>
      <p:ext uri="{BB962C8B-B14F-4D97-AF65-F5344CB8AC3E}">
        <p14:creationId xmlns:p14="http://schemas.microsoft.com/office/powerpoint/2010/main" val="4281021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BAC27-FA23-4BFD-421F-968D14AD33C5}"/>
              </a:ext>
            </a:extLst>
          </p:cNvPr>
          <p:cNvSpPr>
            <a:spLocks noGrp="1"/>
          </p:cNvSpPr>
          <p:nvPr>
            <p:ph type="title"/>
          </p:nvPr>
        </p:nvSpPr>
        <p:spPr/>
        <p:txBody>
          <a:bodyPr/>
          <a:lstStyle/>
          <a:p>
            <a:endParaRPr lang="es-MX"/>
          </a:p>
        </p:txBody>
      </p:sp>
      <p:sp>
        <p:nvSpPr>
          <p:cNvPr id="3" name="Marcador de número de diapositiva 2">
            <a:extLst>
              <a:ext uri="{FF2B5EF4-FFF2-40B4-BE49-F238E27FC236}">
                <a16:creationId xmlns:a16="http://schemas.microsoft.com/office/drawing/2014/main" id="{F1096DAF-BF86-2C3F-A63F-E1A547AEB482}"/>
              </a:ext>
            </a:extLst>
          </p:cNvPr>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14</a:t>
            </a:fld>
            <a:endParaRPr lang="es-MX" dirty="0"/>
          </a:p>
        </p:txBody>
      </p:sp>
      <p:pic>
        <p:nvPicPr>
          <p:cNvPr id="4" name="Imagen 3">
            <a:extLst>
              <a:ext uri="{FF2B5EF4-FFF2-40B4-BE49-F238E27FC236}">
                <a16:creationId xmlns:a16="http://schemas.microsoft.com/office/drawing/2014/main" id="{A651BD33-4DE2-ED20-6D7F-949DCCC1D3B6}"/>
              </a:ext>
            </a:extLst>
          </p:cNvPr>
          <p:cNvPicPr>
            <a:picLocks noChangeAspect="1"/>
          </p:cNvPicPr>
          <p:nvPr/>
        </p:nvPicPr>
        <p:blipFill>
          <a:blip r:embed="rId2"/>
          <a:stretch>
            <a:fillRect/>
          </a:stretch>
        </p:blipFill>
        <p:spPr>
          <a:xfrm>
            <a:off x="389346" y="1124778"/>
            <a:ext cx="8259287" cy="4608443"/>
          </a:xfrm>
          <a:prstGeom prst="rect">
            <a:avLst/>
          </a:prstGeom>
        </p:spPr>
      </p:pic>
    </p:spTree>
    <p:extLst>
      <p:ext uri="{BB962C8B-B14F-4D97-AF65-F5344CB8AC3E}">
        <p14:creationId xmlns:p14="http://schemas.microsoft.com/office/powerpoint/2010/main" val="99258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0981B-5A68-A9C7-3CCF-16BB0CB9A15D}"/>
              </a:ext>
            </a:extLst>
          </p:cNvPr>
          <p:cNvSpPr>
            <a:spLocks noGrp="1"/>
          </p:cNvSpPr>
          <p:nvPr>
            <p:ph type="title"/>
          </p:nvPr>
        </p:nvSpPr>
        <p:spPr>
          <a:xfrm>
            <a:off x="1219200" y="495238"/>
            <a:ext cx="7204709" cy="430887"/>
          </a:xfrm>
        </p:spPr>
        <p:txBody>
          <a:bodyPr/>
          <a:lstStyle/>
          <a:p>
            <a:pPr algn="ctr"/>
            <a:r>
              <a:rPr lang="es-MX" sz="2800" dirty="0"/>
              <a:t>Calidad del agua en Lago y residual</a:t>
            </a:r>
          </a:p>
        </p:txBody>
      </p:sp>
      <p:sp>
        <p:nvSpPr>
          <p:cNvPr id="3" name="Marcador de número de diapositiva 2">
            <a:extLst>
              <a:ext uri="{FF2B5EF4-FFF2-40B4-BE49-F238E27FC236}">
                <a16:creationId xmlns:a16="http://schemas.microsoft.com/office/drawing/2014/main" id="{25342AD7-75B5-3DF9-15C9-84CEF4DB1719}"/>
              </a:ext>
            </a:extLst>
          </p:cNvPr>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15</a:t>
            </a:fld>
            <a:endParaRPr lang="es-MX" dirty="0"/>
          </a:p>
        </p:txBody>
      </p:sp>
      <p:sp>
        <p:nvSpPr>
          <p:cNvPr id="15" name="CuadroTexto 14">
            <a:extLst>
              <a:ext uri="{FF2B5EF4-FFF2-40B4-BE49-F238E27FC236}">
                <a16:creationId xmlns:a16="http://schemas.microsoft.com/office/drawing/2014/main" id="{D9E2113C-2079-479E-73AE-46118251D646}"/>
              </a:ext>
            </a:extLst>
          </p:cNvPr>
          <p:cNvSpPr txBox="1"/>
          <p:nvPr/>
        </p:nvSpPr>
        <p:spPr>
          <a:xfrm>
            <a:off x="1699983" y="2972492"/>
            <a:ext cx="6705600" cy="307777"/>
          </a:xfrm>
          <a:prstGeom prst="rect">
            <a:avLst/>
          </a:prstGeom>
          <a:noFill/>
        </p:spPr>
        <p:txBody>
          <a:bodyPr wrap="square" rtlCol="0">
            <a:spAutoFit/>
          </a:bodyPr>
          <a:lstStyle/>
          <a:p>
            <a:pPr algn="ctr"/>
            <a:r>
              <a:rPr lang="es-MX" sz="1400" dirty="0"/>
              <a:t>Conductividad promedio en los pozos 1600  (6000 a 400 µS/cm)</a:t>
            </a:r>
          </a:p>
        </p:txBody>
      </p:sp>
      <p:pic>
        <p:nvPicPr>
          <p:cNvPr id="6" name="Imagen 5" descr="Imagen que contiene gabinete&#10;&#10;Descripción generada automáticamente">
            <a:extLst>
              <a:ext uri="{FF2B5EF4-FFF2-40B4-BE49-F238E27FC236}">
                <a16:creationId xmlns:a16="http://schemas.microsoft.com/office/drawing/2014/main" id="{1981C57F-655A-CD6B-DD0D-FAA1CFFB8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54" y="1143000"/>
            <a:ext cx="9144000" cy="1806766"/>
          </a:xfrm>
          <a:prstGeom prst="rect">
            <a:avLst/>
          </a:prstGeom>
        </p:spPr>
      </p:pic>
      <p:pic>
        <p:nvPicPr>
          <p:cNvPr id="4" name="Imagen 3"/>
          <p:cNvPicPr>
            <a:picLocks noChangeAspect="1"/>
          </p:cNvPicPr>
          <p:nvPr/>
        </p:nvPicPr>
        <p:blipFill>
          <a:blip r:embed="rId3"/>
          <a:stretch>
            <a:fillRect/>
          </a:stretch>
        </p:blipFill>
        <p:spPr>
          <a:xfrm>
            <a:off x="3607409" y="3834267"/>
            <a:ext cx="2927400" cy="1804533"/>
          </a:xfrm>
          <a:prstGeom prst="rect">
            <a:avLst/>
          </a:prstGeom>
        </p:spPr>
      </p:pic>
      <p:sp>
        <p:nvSpPr>
          <p:cNvPr id="7" name="CuadroTexto 6">
            <a:extLst>
              <a:ext uri="{FF2B5EF4-FFF2-40B4-BE49-F238E27FC236}">
                <a16:creationId xmlns:a16="http://schemas.microsoft.com/office/drawing/2014/main" id="{D9E2113C-2079-479E-73AE-46118251D646}"/>
              </a:ext>
            </a:extLst>
          </p:cNvPr>
          <p:cNvSpPr txBox="1"/>
          <p:nvPr/>
        </p:nvSpPr>
        <p:spPr>
          <a:xfrm>
            <a:off x="1731813" y="3464935"/>
            <a:ext cx="6705600" cy="369332"/>
          </a:xfrm>
          <a:prstGeom prst="rect">
            <a:avLst/>
          </a:prstGeom>
          <a:noFill/>
        </p:spPr>
        <p:txBody>
          <a:bodyPr wrap="square" rtlCol="0">
            <a:spAutoFit/>
          </a:bodyPr>
          <a:lstStyle/>
          <a:p>
            <a:pPr algn="ctr"/>
            <a:r>
              <a:rPr lang="es-MX" dirty="0"/>
              <a:t>Promedios</a:t>
            </a:r>
          </a:p>
        </p:txBody>
      </p:sp>
    </p:spTree>
    <p:extLst>
      <p:ext uri="{BB962C8B-B14F-4D97-AF65-F5344CB8AC3E}">
        <p14:creationId xmlns:p14="http://schemas.microsoft.com/office/powerpoint/2010/main" val="3038180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808" y="533400"/>
            <a:ext cx="8541152" cy="1137408"/>
          </a:xfrm>
        </p:spPr>
        <p:txBody>
          <a:bodyPr>
            <a:normAutofit/>
          </a:bodyPr>
          <a:lstStyle/>
          <a:p>
            <a:pPr algn="ctr"/>
            <a:r>
              <a:rPr lang="es-MX" dirty="0"/>
              <a:t>6 módulos de 230 L/s de AR</a:t>
            </a:r>
            <a:br>
              <a:rPr lang="es-MX" dirty="0"/>
            </a:br>
            <a:r>
              <a:rPr lang="es-MX" dirty="0"/>
              <a:t>6 x 67 L/s = 402 L/s riego y 6 x 126 = 756 L/s agua potable</a:t>
            </a:r>
            <a:br>
              <a:rPr lang="es-MX" dirty="0"/>
            </a:br>
            <a:r>
              <a:rPr lang="es-MX" dirty="0"/>
              <a:t>Incremento en la inversión</a:t>
            </a:r>
            <a:br>
              <a:rPr lang="es-MX" dirty="0"/>
            </a:br>
            <a:r>
              <a:rPr lang="es-MX" dirty="0"/>
              <a:t>I</a:t>
            </a:r>
            <a:r>
              <a:rPr lang="es-MX" baseline="-25000" dirty="0"/>
              <a:t>230</a:t>
            </a:r>
            <a:r>
              <a:rPr lang="es-MX" dirty="0"/>
              <a:t> = I</a:t>
            </a:r>
            <a:r>
              <a:rPr lang="es-MX" baseline="-25000" dirty="0"/>
              <a:t>200</a:t>
            </a:r>
            <a:r>
              <a:rPr lang="es-MX" dirty="0"/>
              <a:t> x (230/200)</a:t>
            </a:r>
            <a:r>
              <a:rPr lang="es-MX" baseline="30000" dirty="0"/>
              <a:t>0.67 </a:t>
            </a:r>
            <a:r>
              <a:rPr lang="es-MX" dirty="0"/>
              <a:t>= I</a:t>
            </a:r>
            <a:r>
              <a:rPr lang="es-MX" baseline="-25000" dirty="0"/>
              <a:t>200</a:t>
            </a:r>
            <a:r>
              <a:rPr lang="es-MX" dirty="0"/>
              <a:t> x 1.098 = 1.1 I</a:t>
            </a:r>
            <a:r>
              <a:rPr lang="es-MX" baseline="-25000" dirty="0"/>
              <a:t>200</a:t>
            </a:r>
            <a:r>
              <a:rPr lang="es-MX" dirty="0"/>
              <a:t> (aumenta un 10% la inversión).</a:t>
            </a:r>
          </a:p>
        </p:txBody>
      </p:sp>
      <p:sp>
        <p:nvSpPr>
          <p:cNvPr id="55" name="CuadroTexto 54"/>
          <p:cNvSpPr txBox="1"/>
          <p:nvPr/>
        </p:nvSpPr>
        <p:spPr>
          <a:xfrm>
            <a:off x="8551894" y="4375642"/>
            <a:ext cx="680132" cy="715581"/>
          </a:xfrm>
          <a:prstGeom prst="rect">
            <a:avLst/>
          </a:prstGeom>
          <a:noFill/>
        </p:spPr>
        <p:txBody>
          <a:bodyPr wrap="square" rtlCol="0">
            <a:spAutoFit/>
          </a:bodyPr>
          <a:lstStyle/>
          <a:p>
            <a:r>
              <a:rPr lang="es-MX" sz="1350" dirty="0" err="1"/>
              <a:t>Potab</a:t>
            </a:r>
            <a:endParaRPr lang="es-MX" sz="1350" dirty="0"/>
          </a:p>
          <a:p>
            <a:r>
              <a:rPr lang="es-MX" sz="1350" dirty="0"/>
              <a:t>126 L/s</a:t>
            </a:r>
          </a:p>
        </p:txBody>
      </p:sp>
      <p:grpSp>
        <p:nvGrpSpPr>
          <p:cNvPr id="4" name="Grupo 3"/>
          <p:cNvGrpSpPr/>
          <p:nvPr/>
        </p:nvGrpSpPr>
        <p:grpSpPr>
          <a:xfrm>
            <a:off x="445778" y="2546851"/>
            <a:ext cx="8244411" cy="2946200"/>
            <a:chOff x="594370" y="2252802"/>
            <a:chExt cx="10992548" cy="3928266"/>
          </a:xfrm>
        </p:grpSpPr>
        <p:sp>
          <p:nvSpPr>
            <p:cNvPr id="3" name="Rectángulo 2"/>
            <p:cNvSpPr/>
            <p:nvPr/>
          </p:nvSpPr>
          <p:spPr>
            <a:xfrm>
              <a:off x="1695796" y="2809702"/>
              <a:ext cx="1429789" cy="25353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chemeClr val="tx1"/>
                </a:solidFill>
              </a:endParaRPr>
            </a:p>
          </p:txBody>
        </p:sp>
        <p:sp>
          <p:nvSpPr>
            <p:cNvPr id="5" name="Rectángulo 4"/>
            <p:cNvSpPr/>
            <p:nvPr/>
          </p:nvSpPr>
          <p:spPr>
            <a:xfrm>
              <a:off x="3125585" y="3333404"/>
              <a:ext cx="1429789" cy="2011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chemeClr val="tx1"/>
                </a:solidFill>
              </a:endParaRPr>
            </a:p>
          </p:txBody>
        </p:sp>
        <p:cxnSp>
          <p:nvCxnSpPr>
            <p:cNvPr id="7" name="Conector recto 6"/>
            <p:cNvCxnSpPr/>
            <p:nvPr/>
          </p:nvCxnSpPr>
          <p:spPr>
            <a:xfrm>
              <a:off x="3125585" y="4887885"/>
              <a:ext cx="14297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3125585" y="4887884"/>
              <a:ext cx="14297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3120043" y="3801688"/>
              <a:ext cx="14297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3125585" y="3840480"/>
              <a:ext cx="1429789" cy="1047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3277985" y="3793377"/>
              <a:ext cx="1271847" cy="928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3120043" y="3972102"/>
              <a:ext cx="1271847" cy="928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3111729" y="4639197"/>
              <a:ext cx="328355" cy="261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3108959" y="4201393"/>
              <a:ext cx="964277" cy="698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3131127" y="4430684"/>
              <a:ext cx="624839" cy="469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4228407" y="3785756"/>
              <a:ext cx="328355" cy="261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3931921" y="3793373"/>
              <a:ext cx="624839" cy="469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3577239" y="3805153"/>
              <a:ext cx="964277" cy="698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4556760" y="5145579"/>
              <a:ext cx="7716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594370" y="5272344"/>
              <a:ext cx="1079269" cy="9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p:cNvSpPr txBox="1"/>
            <p:nvPr/>
          </p:nvSpPr>
          <p:spPr>
            <a:xfrm>
              <a:off x="681878" y="4960914"/>
              <a:ext cx="1002839" cy="400109"/>
            </a:xfrm>
            <a:prstGeom prst="rect">
              <a:avLst/>
            </a:prstGeom>
            <a:noFill/>
          </p:spPr>
          <p:txBody>
            <a:bodyPr wrap="none" rtlCol="0">
              <a:spAutoFit/>
            </a:bodyPr>
            <a:lstStyle/>
            <a:p>
              <a:r>
                <a:rPr lang="es-MX" sz="1350" dirty="0"/>
                <a:t>230 L/s</a:t>
              </a:r>
            </a:p>
          </p:txBody>
        </p:sp>
        <p:grpSp>
          <p:nvGrpSpPr>
            <p:cNvPr id="51" name="Grupo 50"/>
            <p:cNvGrpSpPr/>
            <p:nvPr/>
          </p:nvGrpSpPr>
          <p:grpSpPr>
            <a:xfrm>
              <a:off x="5331497" y="4014764"/>
              <a:ext cx="5971207" cy="2166304"/>
              <a:chOff x="5636029" y="4068735"/>
              <a:chExt cx="5971207" cy="2090933"/>
            </a:xfrm>
          </p:grpSpPr>
          <p:cxnSp>
            <p:nvCxnSpPr>
              <p:cNvPr id="29" name="Conector recto de flecha 28"/>
              <p:cNvCxnSpPr/>
              <p:nvPr/>
            </p:nvCxnSpPr>
            <p:spPr>
              <a:xfrm flipV="1">
                <a:off x="5636029" y="4430684"/>
                <a:ext cx="1255222" cy="7148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a:off x="5636029" y="5162896"/>
                <a:ext cx="1102822" cy="795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6957988" y="5773479"/>
                <a:ext cx="874599" cy="386189"/>
              </a:xfrm>
              <a:prstGeom prst="rect">
                <a:avLst/>
              </a:prstGeom>
              <a:noFill/>
            </p:spPr>
            <p:txBody>
              <a:bodyPr wrap="none" rtlCol="0">
                <a:spAutoFit/>
              </a:bodyPr>
              <a:lstStyle/>
              <a:p>
                <a:r>
                  <a:rPr lang="es-MX" sz="1350" dirty="0"/>
                  <a:t>67 L/s</a:t>
                </a:r>
              </a:p>
            </p:txBody>
          </p:sp>
          <p:sp>
            <p:nvSpPr>
              <p:cNvPr id="36" name="CuadroTexto 35"/>
              <p:cNvSpPr txBox="1"/>
              <p:nvPr/>
            </p:nvSpPr>
            <p:spPr>
              <a:xfrm>
                <a:off x="6905328" y="4259873"/>
                <a:ext cx="1002839" cy="386189"/>
              </a:xfrm>
              <a:prstGeom prst="rect">
                <a:avLst/>
              </a:prstGeom>
              <a:noFill/>
            </p:spPr>
            <p:txBody>
              <a:bodyPr wrap="none" rtlCol="0">
                <a:spAutoFit/>
              </a:bodyPr>
              <a:lstStyle/>
              <a:p>
                <a:r>
                  <a:rPr lang="es-MX" sz="1350" dirty="0"/>
                  <a:t>163 L/s</a:t>
                </a:r>
              </a:p>
            </p:txBody>
          </p:sp>
          <p:cxnSp>
            <p:nvCxnSpPr>
              <p:cNvPr id="37" name="Conector recto de flecha 36"/>
              <p:cNvCxnSpPr/>
              <p:nvPr/>
            </p:nvCxnSpPr>
            <p:spPr>
              <a:xfrm>
                <a:off x="7819506" y="4448006"/>
                <a:ext cx="555485" cy="49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ángulo 38"/>
              <p:cNvSpPr/>
              <p:nvPr/>
            </p:nvSpPr>
            <p:spPr>
              <a:xfrm>
                <a:off x="8330932" y="4068735"/>
                <a:ext cx="1429789" cy="701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chemeClr val="tx1"/>
                  </a:solidFill>
                </a:endParaRPr>
              </a:p>
            </p:txBody>
          </p:sp>
          <p:cxnSp>
            <p:nvCxnSpPr>
              <p:cNvPr id="40" name="Conector recto de flecha 39"/>
              <p:cNvCxnSpPr/>
              <p:nvPr/>
            </p:nvCxnSpPr>
            <p:spPr>
              <a:xfrm>
                <a:off x="9760721" y="4430685"/>
                <a:ext cx="929457" cy="34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CuadroTexto 41"/>
              <p:cNvSpPr txBox="1"/>
              <p:nvPr/>
            </p:nvSpPr>
            <p:spPr>
              <a:xfrm>
                <a:off x="8326308" y="4104404"/>
                <a:ext cx="1528624" cy="653550"/>
              </a:xfrm>
              <a:prstGeom prst="rect">
                <a:avLst/>
              </a:prstGeom>
              <a:noFill/>
            </p:spPr>
            <p:txBody>
              <a:bodyPr wrap="none" rtlCol="0">
                <a:spAutoFit/>
              </a:bodyPr>
              <a:lstStyle/>
              <a:p>
                <a:r>
                  <a:rPr lang="es-MX" sz="1350" dirty="0"/>
                  <a:t>MBR o LA +</a:t>
                </a:r>
              </a:p>
              <a:p>
                <a:r>
                  <a:rPr lang="es-MX" sz="1350" dirty="0" err="1"/>
                  <a:t>trat</a:t>
                </a:r>
                <a:r>
                  <a:rPr lang="es-MX" sz="1350" dirty="0"/>
                  <a:t>. terciario</a:t>
                </a:r>
              </a:p>
            </p:txBody>
          </p:sp>
          <p:cxnSp>
            <p:nvCxnSpPr>
              <p:cNvPr id="43" name="Conector recto de flecha 42"/>
              <p:cNvCxnSpPr/>
              <p:nvPr/>
            </p:nvCxnSpPr>
            <p:spPr>
              <a:xfrm flipV="1">
                <a:off x="7702487" y="5975173"/>
                <a:ext cx="942109" cy="9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43"/>
              <p:cNvSpPr txBox="1"/>
              <p:nvPr/>
            </p:nvSpPr>
            <p:spPr>
              <a:xfrm>
                <a:off x="8761615" y="5773479"/>
                <a:ext cx="1733808" cy="386189"/>
              </a:xfrm>
              <a:prstGeom prst="rect">
                <a:avLst/>
              </a:prstGeom>
              <a:noFill/>
            </p:spPr>
            <p:txBody>
              <a:bodyPr wrap="none" rtlCol="0">
                <a:spAutoFit/>
              </a:bodyPr>
              <a:lstStyle/>
              <a:p>
                <a:r>
                  <a:rPr lang="es-MX" sz="1350" dirty="0"/>
                  <a:t>Riego agrícola</a:t>
                </a:r>
              </a:p>
            </p:txBody>
          </p:sp>
          <p:sp>
            <p:nvSpPr>
              <p:cNvPr id="45" name="CuadroTexto 44"/>
              <p:cNvSpPr txBox="1"/>
              <p:nvPr/>
            </p:nvSpPr>
            <p:spPr>
              <a:xfrm>
                <a:off x="10848053" y="4226160"/>
                <a:ext cx="759183" cy="386189"/>
              </a:xfrm>
              <a:prstGeom prst="rect">
                <a:avLst/>
              </a:prstGeom>
              <a:noFill/>
            </p:spPr>
            <p:txBody>
              <a:bodyPr wrap="none" rtlCol="0">
                <a:spAutoFit/>
              </a:bodyPr>
              <a:lstStyle/>
              <a:p>
                <a:r>
                  <a:rPr lang="es-MX" sz="1350" dirty="0"/>
                  <a:t>Lago</a:t>
                </a:r>
              </a:p>
            </p:txBody>
          </p:sp>
        </p:grpSp>
        <p:sp>
          <p:nvSpPr>
            <p:cNvPr id="46" name="Forma libre 45"/>
            <p:cNvSpPr/>
            <p:nvPr/>
          </p:nvSpPr>
          <p:spPr>
            <a:xfrm>
              <a:off x="10107575" y="3591098"/>
              <a:ext cx="1341598" cy="1795549"/>
            </a:xfrm>
            <a:custGeom>
              <a:avLst/>
              <a:gdLst>
                <a:gd name="connsiteX0" fmla="*/ 260944 w 1341598"/>
                <a:gd name="connsiteY0" fmla="*/ 149629 h 1795549"/>
                <a:gd name="connsiteX1" fmla="*/ 260944 w 1341598"/>
                <a:gd name="connsiteY1" fmla="*/ 149629 h 1795549"/>
                <a:gd name="connsiteX2" fmla="*/ 319133 w 1341598"/>
                <a:gd name="connsiteY2" fmla="*/ 99753 h 1795549"/>
                <a:gd name="connsiteX3" fmla="*/ 435511 w 1341598"/>
                <a:gd name="connsiteY3" fmla="*/ 49877 h 1795549"/>
                <a:gd name="connsiteX4" fmla="*/ 502013 w 1341598"/>
                <a:gd name="connsiteY4" fmla="*/ 33251 h 1795549"/>
                <a:gd name="connsiteX5" fmla="*/ 693205 w 1341598"/>
                <a:gd name="connsiteY5" fmla="*/ 0 h 1795549"/>
                <a:gd name="connsiteX6" fmla="*/ 842835 w 1341598"/>
                <a:gd name="connsiteY6" fmla="*/ 16626 h 1795549"/>
                <a:gd name="connsiteX7" fmla="*/ 967525 w 1341598"/>
                <a:gd name="connsiteY7" fmla="*/ 133004 h 1795549"/>
                <a:gd name="connsiteX8" fmla="*/ 1009089 w 1341598"/>
                <a:gd name="connsiteY8" fmla="*/ 174567 h 1795549"/>
                <a:gd name="connsiteX9" fmla="*/ 1075591 w 1341598"/>
                <a:gd name="connsiteY9" fmla="*/ 257695 h 1795549"/>
                <a:gd name="connsiteX10" fmla="*/ 1125467 w 1341598"/>
                <a:gd name="connsiteY10" fmla="*/ 324197 h 1795549"/>
                <a:gd name="connsiteX11" fmla="*/ 1183656 w 1341598"/>
                <a:gd name="connsiteY11" fmla="*/ 399011 h 1795549"/>
                <a:gd name="connsiteX12" fmla="*/ 1250158 w 1341598"/>
                <a:gd name="connsiteY12" fmla="*/ 473826 h 1795549"/>
                <a:gd name="connsiteX13" fmla="*/ 1275096 w 1341598"/>
                <a:gd name="connsiteY13" fmla="*/ 532015 h 1795549"/>
                <a:gd name="connsiteX14" fmla="*/ 1283409 w 1341598"/>
                <a:gd name="connsiteY14" fmla="*/ 556953 h 1795549"/>
                <a:gd name="connsiteX15" fmla="*/ 1300035 w 1341598"/>
                <a:gd name="connsiteY15" fmla="*/ 590204 h 1795549"/>
                <a:gd name="connsiteX16" fmla="*/ 1341598 w 1341598"/>
                <a:gd name="connsiteY16" fmla="*/ 681644 h 1795549"/>
                <a:gd name="connsiteX17" fmla="*/ 1324973 w 1341598"/>
                <a:gd name="connsiteY17" fmla="*/ 1130531 h 1795549"/>
                <a:gd name="connsiteX18" fmla="*/ 1300035 w 1341598"/>
                <a:gd name="connsiteY18" fmla="*/ 1205346 h 1795549"/>
                <a:gd name="connsiteX19" fmla="*/ 1250158 w 1341598"/>
                <a:gd name="connsiteY19" fmla="*/ 1363287 h 1795549"/>
                <a:gd name="connsiteX20" fmla="*/ 1208595 w 1341598"/>
                <a:gd name="connsiteY20" fmla="*/ 1404851 h 1795549"/>
                <a:gd name="connsiteX21" fmla="*/ 1191969 w 1341598"/>
                <a:gd name="connsiteY21" fmla="*/ 1429789 h 1795549"/>
                <a:gd name="connsiteX22" fmla="*/ 1183656 w 1341598"/>
                <a:gd name="connsiteY22" fmla="*/ 1479666 h 1795549"/>
                <a:gd name="connsiteX23" fmla="*/ 1142093 w 1341598"/>
                <a:gd name="connsiteY23" fmla="*/ 1537855 h 1795549"/>
                <a:gd name="connsiteX24" fmla="*/ 1067278 w 1341598"/>
                <a:gd name="connsiteY24" fmla="*/ 1629295 h 1795549"/>
                <a:gd name="connsiteX25" fmla="*/ 1025715 w 1341598"/>
                <a:gd name="connsiteY25" fmla="*/ 1654233 h 1795549"/>
                <a:gd name="connsiteX26" fmla="*/ 917649 w 1341598"/>
                <a:gd name="connsiteY26" fmla="*/ 1729047 h 1795549"/>
                <a:gd name="connsiteX27" fmla="*/ 851147 w 1341598"/>
                <a:gd name="connsiteY27" fmla="*/ 1787237 h 1795549"/>
                <a:gd name="connsiteX28" fmla="*/ 826209 w 1341598"/>
                <a:gd name="connsiteY28" fmla="*/ 1795549 h 1795549"/>
                <a:gd name="connsiteX29" fmla="*/ 543576 w 1341598"/>
                <a:gd name="connsiteY29" fmla="*/ 1787237 h 1795549"/>
                <a:gd name="connsiteX30" fmla="*/ 418885 w 1341598"/>
                <a:gd name="connsiteY30" fmla="*/ 1729047 h 1795549"/>
                <a:gd name="connsiteX31" fmla="*/ 360696 w 1341598"/>
                <a:gd name="connsiteY31" fmla="*/ 1712422 h 1795549"/>
                <a:gd name="connsiteX32" fmla="*/ 269256 w 1341598"/>
                <a:gd name="connsiteY32" fmla="*/ 1637607 h 1795549"/>
                <a:gd name="connsiteX33" fmla="*/ 86376 w 1341598"/>
                <a:gd name="connsiteY33" fmla="*/ 1546167 h 1795549"/>
                <a:gd name="connsiteX34" fmla="*/ 19875 w 1341598"/>
                <a:gd name="connsiteY34" fmla="*/ 1496291 h 1795549"/>
                <a:gd name="connsiteX35" fmla="*/ 19875 w 1341598"/>
                <a:gd name="connsiteY35" fmla="*/ 1255222 h 1795549"/>
                <a:gd name="connsiteX36" fmla="*/ 103002 w 1341598"/>
                <a:gd name="connsiteY36" fmla="*/ 1246909 h 1795549"/>
                <a:gd name="connsiteX37" fmla="*/ 127940 w 1341598"/>
                <a:gd name="connsiteY37" fmla="*/ 1221971 h 1795549"/>
                <a:gd name="connsiteX38" fmla="*/ 169504 w 1341598"/>
                <a:gd name="connsiteY38" fmla="*/ 1205346 h 1795549"/>
                <a:gd name="connsiteX39" fmla="*/ 186129 w 1341598"/>
                <a:gd name="connsiteY39" fmla="*/ 1155469 h 1795549"/>
                <a:gd name="connsiteX40" fmla="*/ 194442 w 1341598"/>
                <a:gd name="connsiteY40" fmla="*/ 964277 h 1795549"/>
                <a:gd name="connsiteX41" fmla="*/ 236005 w 1341598"/>
                <a:gd name="connsiteY41" fmla="*/ 922713 h 1795549"/>
                <a:gd name="connsiteX42" fmla="*/ 260944 w 1341598"/>
                <a:gd name="connsiteY42" fmla="*/ 897775 h 1795549"/>
                <a:gd name="connsiteX43" fmla="*/ 302507 w 1341598"/>
                <a:gd name="connsiteY43" fmla="*/ 847898 h 1795549"/>
                <a:gd name="connsiteX44" fmla="*/ 294195 w 1341598"/>
                <a:gd name="connsiteY44" fmla="*/ 748146 h 1795549"/>
                <a:gd name="connsiteX45" fmla="*/ 277569 w 1341598"/>
                <a:gd name="connsiteY45" fmla="*/ 714895 h 1795549"/>
                <a:gd name="connsiteX46" fmla="*/ 244318 w 1341598"/>
                <a:gd name="connsiteY46" fmla="*/ 656706 h 1795549"/>
                <a:gd name="connsiteX47" fmla="*/ 219380 w 1341598"/>
                <a:gd name="connsiteY47" fmla="*/ 581891 h 1795549"/>
                <a:gd name="connsiteX48" fmla="*/ 202755 w 1341598"/>
                <a:gd name="connsiteY48" fmla="*/ 532015 h 1795549"/>
                <a:gd name="connsiteX49" fmla="*/ 177816 w 1341598"/>
                <a:gd name="connsiteY49" fmla="*/ 490451 h 1795549"/>
                <a:gd name="connsiteX50" fmla="*/ 169504 w 1341598"/>
                <a:gd name="connsiteY50" fmla="*/ 457200 h 1795549"/>
                <a:gd name="connsiteX51" fmla="*/ 136253 w 1341598"/>
                <a:gd name="connsiteY51" fmla="*/ 399011 h 1795549"/>
                <a:gd name="connsiteX52" fmla="*/ 119627 w 1341598"/>
                <a:gd name="connsiteY52" fmla="*/ 365760 h 1795549"/>
                <a:gd name="connsiteX53" fmla="*/ 94689 w 1341598"/>
                <a:gd name="connsiteY53" fmla="*/ 307571 h 1795549"/>
                <a:gd name="connsiteX54" fmla="*/ 78064 w 1341598"/>
                <a:gd name="connsiteY54" fmla="*/ 266007 h 1795549"/>
                <a:gd name="connsiteX55" fmla="*/ 28187 w 1341598"/>
                <a:gd name="connsiteY55" fmla="*/ 257695 h 1795549"/>
                <a:gd name="connsiteX56" fmla="*/ 11562 w 1341598"/>
                <a:gd name="connsiteY56" fmla="*/ 241069 h 1795549"/>
                <a:gd name="connsiteX57" fmla="*/ 44813 w 1341598"/>
                <a:gd name="connsiteY57" fmla="*/ 141317 h 1795549"/>
                <a:gd name="connsiteX58" fmla="*/ 69751 w 1341598"/>
                <a:gd name="connsiteY58" fmla="*/ 124691 h 1795549"/>
                <a:gd name="connsiteX59" fmla="*/ 127940 w 1341598"/>
                <a:gd name="connsiteY59" fmla="*/ 91440 h 1795549"/>
                <a:gd name="connsiteX60" fmla="*/ 227693 w 1341598"/>
                <a:gd name="connsiteY60" fmla="*/ 83127 h 1795549"/>
                <a:gd name="connsiteX61" fmla="*/ 377322 w 1341598"/>
                <a:gd name="connsiteY61" fmla="*/ 66502 h 1795549"/>
                <a:gd name="connsiteX62" fmla="*/ 269256 w 1341598"/>
                <a:gd name="connsiteY62" fmla="*/ 66502 h 1795549"/>
                <a:gd name="connsiteX63" fmla="*/ 369009 w 1341598"/>
                <a:gd name="connsiteY63" fmla="*/ 133004 h 1795549"/>
                <a:gd name="connsiteX64" fmla="*/ 369009 w 1341598"/>
                <a:gd name="connsiteY64" fmla="*/ 133004 h 1795549"/>
                <a:gd name="connsiteX65" fmla="*/ 684893 w 1341598"/>
                <a:gd name="connsiteY65" fmla="*/ 0 h 1795549"/>
                <a:gd name="connsiteX66" fmla="*/ 768020 w 1341598"/>
                <a:gd name="connsiteY66" fmla="*/ 8313 h 179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41598" h="1795549">
                  <a:moveTo>
                    <a:pt x="260944" y="149629"/>
                  </a:moveTo>
                  <a:lnTo>
                    <a:pt x="260944" y="149629"/>
                  </a:lnTo>
                  <a:cubicBezTo>
                    <a:pt x="280340" y="133004"/>
                    <a:pt x="297877" y="113924"/>
                    <a:pt x="319133" y="99753"/>
                  </a:cubicBezTo>
                  <a:cubicBezTo>
                    <a:pt x="352386" y="77584"/>
                    <a:pt x="396717" y="60961"/>
                    <a:pt x="435511" y="49877"/>
                  </a:cubicBezTo>
                  <a:cubicBezTo>
                    <a:pt x="457481" y="43600"/>
                    <a:pt x="480043" y="39528"/>
                    <a:pt x="502013" y="33251"/>
                  </a:cubicBezTo>
                  <a:cubicBezTo>
                    <a:pt x="623762" y="-1535"/>
                    <a:pt x="461743" y="27232"/>
                    <a:pt x="693205" y="0"/>
                  </a:cubicBezTo>
                  <a:cubicBezTo>
                    <a:pt x="743082" y="5542"/>
                    <a:pt x="795039" y="1331"/>
                    <a:pt x="842835" y="16626"/>
                  </a:cubicBezTo>
                  <a:cubicBezTo>
                    <a:pt x="860062" y="22139"/>
                    <a:pt x="962435" y="127914"/>
                    <a:pt x="967525" y="133004"/>
                  </a:cubicBezTo>
                  <a:cubicBezTo>
                    <a:pt x="981380" y="146859"/>
                    <a:pt x="996849" y="159267"/>
                    <a:pt x="1009089" y="174567"/>
                  </a:cubicBezTo>
                  <a:lnTo>
                    <a:pt x="1075591" y="257695"/>
                  </a:lnTo>
                  <a:cubicBezTo>
                    <a:pt x="1100780" y="333258"/>
                    <a:pt x="1053828" y="204800"/>
                    <a:pt x="1125467" y="324197"/>
                  </a:cubicBezTo>
                  <a:cubicBezTo>
                    <a:pt x="1169097" y="396913"/>
                    <a:pt x="1128670" y="337152"/>
                    <a:pt x="1183656" y="399011"/>
                  </a:cubicBezTo>
                  <a:cubicBezTo>
                    <a:pt x="1269742" y="495858"/>
                    <a:pt x="1166335" y="390003"/>
                    <a:pt x="1250158" y="473826"/>
                  </a:cubicBezTo>
                  <a:cubicBezTo>
                    <a:pt x="1258471" y="493222"/>
                    <a:pt x="1267259" y="512422"/>
                    <a:pt x="1275096" y="532015"/>
                  </a:cubicBezTo>
                  <a:cubicBezTo>
                    <a:pt x="1278350" y="540151"/>
                    <a:pt x="1279957" y="548899"/>
                    <a:pt x="1283409" y="556953"/>
                  </a:cubicBezTo>
                  <a:cubicBezTo>
                    <a:pt x="1288291" y="568343"/>
                    <a:pt x="1295002" y="578880"/>
                    <a:pt x="1300035" y="590204"/>
                  </a:cubicBezTo>
                  <a:cubicBezTo>
                    <a:pt x="1347103" y="696105"/>
                    <a:pt x="1280664" y="559773"/>
                    <a:pt x="1341598" y="681644"/>
                  </a:cubicBezTo>
                  <a:cubicBezTo>
                    <a:pt x="1336056" y="831273"/>
                    <a:pt x="1332328" y="980980"/>
                    <a:pt x="1324973" y="1130531"/>
                  </a:cubicBezTo>
                  <a:cubicBezTo>
                    <a:pt x="1322049" y="1189980"/>
                    <a:pt x="1327915" y="1177464"/>
                    <a:pt x="1300035" y="1205346"/>
                  </a:cubicBezTo>
                  <a:cubicBezTo>
                    <a:pt x="1289338" y="1269527"/>
                    <a:pt x="1288703" y="1293906"/>
                    <a:pt x="1250158" y="1363287"/>
                  </a:cubicBezTo>
                  <a:cubicBezTo>
                    <a:pt x="1240643" y="1380415"/>
                    <a:pt x="1221497" y="1390106"/>
                    <a:pt x="1208595" y="1404851"/>
                  </a:cubicBezTo>
                  <a:cubicBezTo>
                    <a:pt x="1202016" y="1412370"/>
                    <a:pt x="1197511" y="1421476"/>
                    <a:pt x="1191969" y="1429789"/>
                  </a:cubicBezTo>
                  <a:cubicBezTo>
                    <a:pt x="1189198" y="1446415"/>
                    <a:pt x="1189416" y="1463826"/>
                    <a:pt x="1183656" y="1479666"/>
                  </a:cubicBezTo>
                  <a:cubicBezTo>
                    <a:pt x="1160802" y="1542513"/>
                    <a:pt x="1167175" y="1502739"/>
                    <a:pt x="1142093" y="1537855"/>
                  </a:cubicBezTo>
                  <a:cubicBezTo>
                    <a:pt x="1113776" y="1577499"/>
                    <a:pt x="1115892" y="1600126"/>
                    <a:pt x="1067278" y="1629295"/>
                  </a:cubicBezTo>
                  <a:cubicBezTo>
                    <a:pt x="1053424" y="1637608"/>
                    <a:pt x="1038049" y="1643797"/>
                    <a:pt x="1025715" y="1654233"/>
                  </a:cubicBezTo>
                  <a:cubicBezTo>
                    <a:pt x="931011" y="1734368"/>
                    <a:pt x="998161" y="1712946"/>
                    <a:pt x="917649" y="1729047"/>
                  </a:cubicBezTo>
                  <a:cubicBezTo>
                    <a:pt x="895482" y="1748444"/>
                    <a:pt x="874969" y="1769912"/>
                    <a:pt x="851147" y="1787237"/>
                  </a:cubicBezTo>
                  <a:cubicBezTo>
                    <a:pt x="844061" y="1792391"/>
                    <a:pt x="834971" y="1795549"/>
                    <a:pt x="826209" y="1795549"/>
                  </a:cubicBezTo>
                  <a:cubicBezTo>
                    <a:pt x="731957" y="1795549"/>
                    <a:pt x="637787" y="1790008"/>
                    <a:pt x="543576" y="1787237"/>
                  </a:cubicBezTo>
                  <a:cubicBezTo>
                    <a:pt x="403792" y="1747297"/>
                    <a:pt x="575657" y="1802207"/>
                    <a:pt x="418885" y="1729047"/>
                  </a:cubicBezTo>
                  <a:cubicBezTo>
                    <a:pt x="400605" y="1720516"/>
                    <a:pt x="380092" y="1717964"/>
                    <a:pt x="360696" y="1712422"/>
                  </a:cubicBezTo>
                  <a:cubicBezTo>
                    <a:pt x="330216" y="1687484"/>
                    <a:pt x="302935" y="1658019"/>
                    <a:pt x="269256" y="1637607"/>
                  </a:cubicBezTo>
                  <a:cubicBezTo>
                    <a:pt x="210970" y="1602282"/>
                    <a:pt x="134569" y="1594360"/>
                    <a:pt x="86376" y="1546167"/>
                  </a:cubicBezTo>
                  <a:cubicBezTo>
                    <a:pt x="38617" y="1498408"/>
                    <a:pt x="63400" y="1510800"/>
                    <a:pt x="19875" y="1496291"/>
                  </a:cubicBezTo>
                  <a:cubicBezTo>
                    <a:pt x="4153" y="1417684"/>
                    <a:pt x="-15618" y="1335888"/>
                    <a:pt x="19875" y="1255222"/>
                  </a:cubicBezTo>
                  <a:cubicBezTo>
                    <a:pt x="31090" y="1229733"/>
                    <a:pt x="75293" y="1249680"/>
                    <a:pt x="103002" y="1246909"/>
                  </a:cubicBezTo>
                  <a:cubicBezTo>
                    <a:pt x="111315" y="1238596"/>
                    <a:pt x="117971" y="1228202"/>
                    <a:pt x="127940" y="1221971"/>
                  </a:cubicBezTo>
                  <a:cubicBezTo>
                    <a:pt x="140594" y="1214063"/>
                    <a:pt x="159678" y="1216576"/>
                    <a:pt x="169504" y="1205346"/>
                  </a:cubicBezTo>
                  <a:cubicBezTo>
                    <a:pt x="181044" y="1192157"/>
                    <a:pt x="186129" y="1155469"/>
                    <a:pt x="186129" y="1155469"/>
                  </a:cubicBezTo>
                  <a:cubicBezTo>
                    <a:pt x="188900" y="1091738"/>
                    <a:pt x="181076" y="1026652"/>
                    <a:pt x="194442" y="964277"/>
                  </a:cubicBezTo>
                  <a:cubicBezTo>
                    <a:pt x="198547" y="945119"/>
                    <a:pt x="222150" y="936568"/>
                    <a:pt x="236005" y="922713"/>
                  </a:cubicBezTo>
                  <a:cubicBezTo>
                    <a:pt x="244318" y="914400"/>
                    <a:pt x="254423" y="907557"/>
                    <a:pt x="260944" y="897775"/>
                  </a:cubicBezTo>
                  <a:cubicBezTo>
                    <a:pt x="284090" y="863055"/>
                    <a:pt x="270505" y="879902"/>
                    <a:pt x="302507" y="847898"/>
                  </a:cubicBezTo>
                  <a:cubicBezTo>
                    <a:pt x="299736" y="814647"/>
                    <a:pt x="300344" y="780940"/>
                    <a:pt x="294195" y="748146"/>
                  </a:cubicBezTo>
                  <a:cubicBezTo>
                    <a:pt x="291911" y="735966"/>
                    <a:pt x="283503" y="725774"/>
                    <a:pt x="277569" y="714895"/>
                  </a:cubicBezTo>
                  <a:cubicBezTo>
                    <a:pt x="266871" y="695283"/>
                    <a:pt x="253272" y="677173"/>
                    <a:pt x="244318" y="656706"/>
                  </a:cubicBezTo>
                  <a:cubicBezTo>
                    <a:pt x="233782" y="632623"/>
                    <a:pt x="227693" y="606829"/>
                    <a:pt x="219380" y="581891"/>
                  </a:cubicBezTo>
                  <a:cubicBezTo>
                    <a:pt x="213838" y="565266"/>
                    <a:pt x="211771" y="547042"/>
                    <a:pt x="202755" y="532015"/>
                  </a:cubicBezTo>
                  <a:lnTo>
                    <a:pt x="177816" y="490451"/>
                  </a:lnTo>
                  <a:cubicBezTo>
                    <a:pt x="175045" y="479367"/>
                    <a:pt x="174232" y="467601"/>
                    <a:pt x="169504" y="457200"/>
                  </a:cubicBezTo>
                  <a:cubicBezTo>
                    <a:pt x="160260" y="436863"/>
                    <a:pt x="146951" y="418623"/>
                    <a:pt x="136253" y="399011"/>
                  </a:cubicBezTo>
                  <a:cubicBezTo>
                    <a:pt x="130319" y="388132"/>
                    <a:pt x="125169" y="376844"/>
                    <a:pt x="119627" y="365760"/>
                  </a:cubicBezTo>
                  <a:cubicBezTo>
                    <a:pt x="102328" y="296556"/>
                    <a:pt x="123393" y="364979"/>
                    <a:pt x="94689" y="307571"/>
                  </a:cubicBezTo>
                  <a:cubicBezTo>
                    <a:pt x="88016" y="294224"/>
                    <a:pt x="90002" y="274960"/>
                    <a:pt x="78064" y="266007"/>
                  </a:cubicBezTo>
                  <a:cubicBezTo>
                    <a:pt x="64580" y="255894"/>
                    <a:pt x="44813" y="260466"/>
                    <a:pt x="28187" y="257695"/>
                  </a:cubicBezTo>
                  <a:cubicBezTo>
                    <a:pt x="22645" y="252153"/>
                    <a:pt x="11562" y="248906"/>
                    <a:pt x="11562" y="241069"/>
                  </a:cubicBezTo>
                  <a:cubicBezTo>
                    <a:pt x="11562" y="214664"/>
                    <a:pt x="21365" y="164765"/>
                    <a:pt x="44813" y="141317"/>
                  </a:cubicBezTo>
                  <a:cubicBezTo>
                    <a:pt x="51877" y="134253"/>
                    <a:pt x="62076" y="131087"/>
                    <a:pt x="69751" y="124691"/>
                  </a:cubicBezTo>
                  <a:cubicBezTo>
                    <a:pt x="102426" y="97461"/>
                    <a:pt x="83616" y="96981"/>
                    <a:pt x="127940" y="91440"/>
                  </a:cubicBezTo>
                  <a:cubicBezTo>
                    <a:pt x="161049" y="87301"/>
                    <a:pt x="194517" y="86682"/>
                    <a:pt x="227693" y="83127"/>
                  </a:cubicBezTo>
                  <a:cubicBezTo>
                    <a:pt x="389276" y="65815"/>
                    <a:pt x="313154" y="66502"/>
                    <a:pt x="377322" y="66502"/>
                  </a:cubicBezTo>
                  <a:lnTo>
                    <a:pt x="269256" y="66502"/>
                  </a:lnTo>
                  <a:lnTo>
                    <a:pt x="369009" y="133004"/>
                  </a:lnTo>
                  <a:lnTo>
                    <a:pt x="369009" y="133004"/>
                  </a:lnTo>
                  <a:lnTo>
                    <a:pt x="684893" y="0"/>
                  </a:lnTo>
                  <a:lnTo>
                    <a:pt x="768020" y="831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47" name="CuadroTexto 46"/>
            <p:cNvSpPr txBox="1"/>
            <p:nvPr/>
          </p:nvSpPr>
          <p:spPr>
            <a:xfrm>
              <a:off x="1905875" y="3406433"/>
              <a:ext cx="874599" cy="400109"/>
            </a:xfrm>
            <a:prstGeom prst="rect">
              <a:avLst/>
            </a:prstGeom>
            <a:noFill/>
          </p:spPr>
          <p:txBody>
            <a:bodyPr wrap="none" rtlCol="0">
              <a:spAutoFit/>
            </a:bodyPr>
            <a:lstStyle/>
            <a:p>
              <a:r>
                <a:rPr lang="es-MX" sz="1350" dirty="0"/>
                <a:t>UASB</a:t>
              </a:r>
            </a:p>
          </p:txBody>
        </p:sp>
        <p:sp>
          <p:nvSpPr>
            <p:cNvPr id="48" name="CuadroTexto 47"/>
            <p:cNvSpPr txBox="1"/>
            <p:nvPr/>
          </p:nvSpPr>
          <p:spPr>
            <a:xfrm>
              <a:off x="3421571" y="4225199"/>
              <a:ext cx="541173" cy="400109"/>
            </a:xfrm>
            <a:prstGeom prst="rect">
              <a:avLst/>
            </a:prstGeom>
            <a:noFill/>
          </p:spPr>
          <p:txBody>
            <a:bodyPr wrap="none" rtlCol="0">
              <a:spAutoFit/>
            </a:bodyPr>
            <a:lstStyle/>
            <a:p>
              <a:r>
                <a:rPr lang="es-MX" sz="1350" dirty="0"/>
                <a:t>FP</a:t>
              </a:r>
            </a:p>
          </p:txBody>
        </p:sp>
        <p:cxnSp>
          <p:nvCxnSpPr>
            <p:cNvPr id="52" name="Conector recto de flecha 51"/>
            <p:cNvCxnSpPr/>
            <p:nvPr/>
          </p:nvCxnSpPr>
          <p:spPr>
            <a:xfrm flipH="1" flipV="1">
              <a:off x="10482349" y="2809702"/>
              <a:ext cx="15924" cy="7813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p:cNvCxnSpPr/>
            <p:nvPr/>
          </p:nvCxnSpPr>
          <p:spPr>
            <a:xfrm>
              <a:off x="10783368" y="4997385"/>
              <a:ext cx="803550" cy="13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CuadroTexto 56"/>
            <p:cNvSpPr txBox="1"/>
            <p:nvPr/>
          </p:nvSpPr>
          <p:spPr>
            <a:xfrm>
              <a:off x="10060973" y="2252802"/>
              <a:ext cx="874599" cy="677108"/>
            </a:xfrm>
            <a:prstGeom prst="rect">
              <a:avLst/>
            </a:prstGeom>
            <a:noFill/>
          </p:spPr>
          <p:txBody>
            <a:bodyPr wrap="none" rtlCol="0">
              <a:spAutoFit/>
            </a:bodyPr>
            <a:lstStyle/>
            <a:p>
              <a:r>
                <a:rPr lang="es-MX" sz="1350" dirty="0" err="1"/>
                <a:t>Evap</a:t>
              </a:r>
              <a:endParaRPr lang="es-MX" sz="1350" dirty="0"/>
            </a:p>
            <a:p>
              <a:r>
                <a:rPr lang="es-MX" sz="1350" dirty="0"/>
                <a:t>32 L/s</a:t>
              </a:r>
            </a:p>
          </p:txBody>
        </p:sp>
      </p:grpSp>
      <p:sp>
        <p:nvSpPr>
          <p:cNvPr id="49" name="CuadroTexto 48"/>
          <p:cNvSpPr txBox="1"/>
          <p:nvPr/>
        </p:nvSpPr>
        <p:spPr>
          <a:xfrm>
            <a:off x="7052231" y="3895649"/>
            <a:ext cx="752129" cy="300082"/>
          </a:xfrm>
          <a:prstGeom prst="rect">
            <a:avLst/>
          </a:prstGeom>
          <a:noFill/>
        </p:spPr>
        <p:txBody>
          <a:bodyPr wrap="none" rtlCol="0">
            <a:spAutoFit/>
          </a:bodyPr>
          <a:lstStyle/>
          <a:p>
            <a:r>
              <a:rPr lang="es-MX" sz="1350" dirty="0"/>
              <a:t>158 L/s</a:t>
            </a:r>
          </a:p>
        </p:txBody>
      </p:sp>
    </p:spTree>
    <p:extLst>
      <p:ext uri="{BB962C8B-B14F-4D97-AF65-F5344CB8AC3E}">
        <p14:creationId xmlns:p14="http://schemas.microsoft.com/office/powerpoint/2010/main" val="386984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397E3DA-BE61-43E1-B81A-F480E741D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13032" y="1852932"/>
            <a:ext cx="1954129" cy="1094944"/>
          </a:xfrm>
          <a:prstGeom prst="rect">
            <a:avLst/>
          </a:prstGeom>
        </p:spPr>
      </p:pic>
      <p:pic>
        <p:nvPicPr>
          <p:cNvPr id="48" name="Imagen 47">
            <a:extLst>
              <a:ext uri="{FF2B5EF4-FFF2-40B4-BE49-F238E27FC236}">
                <a16:creationId xmlns:a16="http://schemas.microsoft.com/office/drawing/2014/main" id="{E397E3DA-BE61-43E1-B81A-F480E741D9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92"/>
          <a:stretch/>
        </p:blipFill>
        <p:spPr>
          <a:xfrm>
            <a:off x="-50006" y="3812083"/>
            <a:ext cx="806277" cy="455930"/>
          </a:xfrm>
          <a:prstGeom prst="rect">
            <a:avLst/>
          </a:prstGeom>
        </p:spPr>
      </p:pic>
      <p:pic>
        <p:nvPicPr>
          <p:cNvPr id="67" name="Imagen 47">
            <a:extLst>
              <a:ext uri="{FF2B5EF4-FFF2-40B4-BE49-F238E27FC236}">
                <a16:creationId xmlns:a16="http://schemas.microsoft.com/office/drawing/2014/main" id="{E397E3DA-BE61-43E1-B81A-F480E741D9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92"/>
          <a:stretch/>
        </p:blipFill>
        <p:spPr>
          <a:xfrm>
            <a:off x="-24200" y="4789271"/>
            <a:ext cx="780470" cy="441338"/>
          </a:xfrm>
          <a:prstGeom prst="rect">
            <a:avLst/>
          </a:prstGeom>
        </p:spPr>
      </p:pic>
      <p:pic>
        <p:nvPicPr>
          <p:cNvPr id="74" name="Imagen 3">
            <a:extLst>
              <a:ext uri="{FF2B5EF4-FFF2-40B4-BE49-F238E27FC236}">
                <a16:creationId xmlns:a16="http://schemas.microsoft.com/office/drawing/2014/main" id="{463180CF-0676-4E18-87A8-54DCF7BE1C6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74637" y="443144"/>
            <a:ext cx="2285015" cy="371979"/>
          </a:xfrm>
          <a:prstGeom prst="rect">
            <a:avLst/>
          </a:prstGeom>
        </p:spPr>
      </p:pic>
      <p:sp>
        <p:nvSpPr>
          <p:cNvPr id="58" name="Título 1"/>
          <p:cNvSpPr>
            <a:spLocks noGrp="1"/>
          </p:cNvSpPr>
          <p:nvPr>
            <p:ph type="title"/>
          </p:nvPr>
        </p:nvSpPr>
        <p:spPr>
          <a:xfrm>
            <a:off x="162436" y="457500"/>
            <a:ext cx="6873930" cy="403139"/>
          </a:xfrm>
        </p:spPr>
        <p:txBody>
          <a:bodyPr>
            <a:noAutofit/>
          </a:bodyPr>
          <a:lstStyle/>
          <a:p>
            <a:pPr algn="l" defTabSz="685800"/>
            <a:r>
              <a:rPr lang="es-MX" sz="2700" dirty="0">
                <a:solidFill>
                  <a:srgbClr val="245C4F"/>
                </a:solidFill>
                <a:latin typeface="Montserrat" panose="00000500000000000000" pitchFamily="2" charset="0"/>
              </a:rPr>
              <a:t>IV. PTAR, PLANTA POTABILIZADORA</a:t>
            </a:r>
          </a:p>
        </p:txBody>
      </p:sp>
      <p:grpSp>
        <p:nvGrpSpPr>
          <p:cNvPr id="4" name="Grupo 3"/>
          <p:cNvGrpSpPr/>
          <p:nvPr/>
        </p:nvGrpSpPr>
        <p:grpSpPr>
          <a:xfrm>
            <a:off x="20904" y="1434847"/>
            <a:ext cx="9138748" cy="4414717"/>
            <a:chOff x="20904" y="1434847"/>
            <a:chExt cx="9138748" cy="4414717"/>
          </a:xfrm>
        </p:grpSpPr>
        <p:sp>
          <p:nvSpPr>
            <p:cNvPr id="59" name="CuadroTexto 58"/>
            <p:cNvSpPr txBox="1"/>
            <p:nvPr/>
          </p:nvSpPr>
          <p:spPr>
            <a:xfrm>
              <a:off x="900148" y="3056492"/>
              <a:ext cx="8065259" cy="2793072"/>
            </a:xfrm>
            <a:prstGeom prst="rect">
              <a:avLst/>
            </a:prstGeom>
            <a:solidFill>
              <a:schemeClr val="bg1"/>
            </a:solidFill>
            <a:ln>
              <a:solidFill>
                <a:schemeClr val="accent5">
                  <a:lumMod val="75000"/>
                </a:schemeClr>
              </a:solidFill>
              <a:prstDash val="sysDash"/>
            </a:ln>
          </p:spPr>
          <p:txBody>
            <a:bodyPr wrap="square" rtlCol="0">
              <a:spAutoFit/>
            </a:bodyPr>
            <a:lstStyle/>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a:p>
              <a:pPr defTabSz="685783">
                <a:defRPr/>
              </a:pPr>
              <a:endParaRPr lang="es-MX" sz="1350" dirty="0">
                <a:solidFill>
                  <a:prstClr val="black"/>
                </a:solidFill>
                <a:latin typeface="Calibri" panose="020F0502020204030204"/>
              </a:endParaRPr>
            </a:p>
          </p:txBody>
        </p:sp>
        <p:pic>
          <p:nvPicPr>
            <p:cNvPr id="27" name="Imagen 26"/>
            <p:cNvPicPr>
              <a:picLocks noChangeAspect="1"/>
            </p:cNvPicPr>
            <p:nvPr/>
          </p:nvPicPr>
          <p:blipFill rotWithShape="1">
            <a:blip r:embed="rId7">
              <a:extLst>
                <a:ext uri="{28A0092B-C50C-407E-A947-70E740481C1C}">
                  <a14:useLocalDpi xmlns:a14="http://schemas.microsoft.com/office/drawing/2010/main" val="0"/>
                </a:ext>
              </a:extLst>
            </a:blip>
            <a:srcRect t="39291" r="2388" b="7870"/>
            <a:stretch/>
          </p:blipFill>
          <p:spPr>
            <a:xfrm>
              <a:off x="6577119" y="3612457"/>
              <a:ext cx="918495" cy="482876"/>
            </a:xfrm>
            <a:prstGeom prst="rect">
              <a:avLst/>
            </a:prstGeom>
          </p:spPr>
        </p:pic>
        <p:sp>
          <p:nvSpPr>
            <p:cNvPr id="35" name="CuadroTexto 34">
              <a:extLst>
                <a:ext uri="{FF2B5EF4-FFF2-40B4-BE49-F238E27FC236}">
                  <a16:creationId xmlns:a16="http://schemas.microsoft.com/office/drawing/2014/main" id="{9F1D9EAF-1442-49E8-AA84-19C0DDC41F2D}"/>
                </a:ext>
              </a:extLst>
            </p:cNvPr>
            <p:cNvSpPr txBox="1"/>
            <p:nvPr/>
          </p:nvSpPr>
          <p:spPr>
            <a:xfrm>
              <a:off x="2579126" y="2717498"/>
              <a:ext cx="3144100" cy="341632"/>
            </a:xfrm>
            <a:prstGeom prst="rect">
              <a:avLst/>
            </a:prstGeom>
            <a:noFill/>
          </p:spPr>
          <p:txBody>
            <a:bodyPr wrap="square">
              <a:spAutoFit/>
            </a:bodyPr>
            <a:lstStyle/>
            <a:p>
              <a:pPr algn="ctr" defTabSz="685783">
                <a:lnSpc>
                  <a:spcPct val="90000"/>
                </a:lnSpc>
                <a:spcBef>
                  <a:spcPct val="0"/>
                </a:spcBef>
                <a:defRPr/>
              </a:pPr>
              <a:r>
                <a:rPr lang="es-ES" b="1" dirty="0">
                  <a:solidFill>
                    <a:srgbClr val="BC945A"/>
                  </a:solidFill>
                  <a:latin typeface="Montserrat SemiBold" pitchFamily="2" charset="77"/>
                </a:rPr>
                <a:t>ALTERNATIVA 1</a:t>
              </a:r>
            </a:p>
          </p:txBody>
        </p:sp>
        <p:cxnSp>
          <p:nvCxnSpPr>
            <p:cNvPr id="6" name="Conector angular 5"/>
            <p:cNvCxnSpPr/>
            <p:nvPr/>
          </p:nvCxnSpPr>
          <p:spPr>
            <a:xfrm>
              <a:off x="7036367" y="1900202"/>
              <a:ext cx="753331" cy="500202"/>
            </a:xfrm>
            <a:prstGeom prst="bentConnector3">
              <a:avLst>
                <a:gd name="adj1" fmla="val 98657"/>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CuadroTexto 51"/>
            <p:cNvSpPr txBox="1"/>
            <p:nvPr/>
          </p:nvSpPr>
          <p:spPr>
            <a:xfrm>
              <a:off x="370889" y="4046316"/>
              <a:ext cx="1481937" cy="219291"/>
            </a:xfrm>
            <a:prstGeom prst="rect">
              <a:avLst/>
            </a:prstGeom>
            <a:noFill/>
          </p:spPr>
          <p:txBody>
            <a:bodyPr wrap="square" rtlCol="0">
              <a:spAutoFit/>
            </a:bodyPr>
            <a:lstStyle/>
            <a:p>
              <a:pPr marL="342900" lvl="1" algn="ctr" defTabSz="685800">
                <a:defRPr/>
              </a:pPr>
              <a:r>
                <a:rPr lang="es-MX" sz="825" b="1" dirty="0">
                  <a:solidFill>
                    <a:prstClr val="black"/>
                  </a:solidFill>
                  <a:latin typeface="Monserrat"/>
                </a:rPr>
                <a:t>  Desinfección</a:t>
              </a:r>
            </a:p>
          </p:txBody>
        </p:sp>
        <p:sp>
          <p:nvSpPr>
            <p:cNvPr id="53" name="CuadroTexto 52"/>
            <p:cNvSpPr txBox="1"/>
            <p:nvPr/>
          </p:nvSpPr>
          <p:spPr>
            <a:xfrm>
              <a:off x="82327" y="3336478"/>
              <a:ext cx="838658" cy="369332"/>
            </a:xfrm>
            <a:prstGeom prst="rect">
              <a:avLst/>
            </a:prstGeom>
            <a:noFill/>
          </p:spPr>
          <p:txBody>
            <a:bodyPr wrap="square" rtlCol="0">
              <a:spAutoFit/>
            </a:bodyPr>
            <a:lstStyle/>
            <a:p>
              <a:pPr algn="ctr" defTabSz="685800">
                <a:defRPr/>
              </a:pPr>
              <a:r>
                <a:rPr lang="es-MX" sz="900" b="1" dirty="0">
                  <a:solidFill>
                    <a:prstClr val="black"/>
                  </a:solidFill>
                  <a:latin typeface="Monserrat"/>
                </a:rPr>
                <a:t>Red de Agua Potable</a:t>
              </a:r>
            </a:p>
          </p:txBody>
        </p:sp>
        <p:sp>
          <p:nvSpPr>
            <p:cNvPr id="60" name="CuadroTexto 59"/>
            <p:cNvSpPr txBox="1"/>
            <p:nvPr/>
          </p:nvSpPr>
          <p:spPr>
            <a:xfrm>
              <a:off x="175058" y="2370040"/>
              <a:ext cx="1203158" cy="276999"/>
            </a:xfrm>
            <a:prstGeom prst="rect">
              <a:avLst/>
            </a:prstGeom>
            <a:noFill/>
          </p:spPr>
          <p:txBody>
            <a:bodyPr wrap="square" rtlCol="0">
              <a:spAutoFit/>
            </a:bodyPr>
            <a:lstStyle/>
            <a:p>
              <a:pPr defTabSz="685783" fontAlgn="ctr">
                <a:defRPr/>
              </a:pPr>
              <a:r>
                <a:rPr lang="es-MX" sz="1200" b="1" dirty="0">
                  <a:solidFill>
                    <a:srgbClr val="000000"/>
                  </a:solidFill>
                  <a:latin typeface="Montserrat" panose="00000500000000000000" pitchFamily="2" charset="0"/>
                </a:rPr>
                <a:t>PTAR</a:t>
              </a:r>
            </a:p>
          </p:txBody>
        </p:sp>
        <p:sp>
          <p:nvSpPr>
            <p:cNvPr id="61" name="CuadroTexto 60"/>
            <p:cNvSpPr txBox="1"/>
            <p:nvPr/>
          </p:nvSpPr>
          <p:spPr>
            <a:xfrm>
              <a:off x="985711" y="3093422"/>
              <a:ext cx="1830280" cy="276999"/>
            </a:xfrm>
            <a:prstGeom prst="rect">
              <a:avLst/>
            </a:prstGeom>
            <a:noFill/>
          </p:spPr>
          <p:txBody>
            <a:bodyPr wrap="square" rtlCol="0">
              <a:spAutoFit/>
            </a:bodyPr>
            <a:lstStyle/>
            <a:p>
              <a:pPr defTabSz="685783" fontAlgn="ctr">
                <a:defRPr/>
              </a:pPr>
              <a:r>
                <a:rPr lang="es-MX" sz="1200" b="1" dirty="0">
                  <a:solidFill>
                    <a:srgbClr val="000000"/>
                  </a:solidFill>
                  <a:latin typeface="Montserrat" panose="00000500000000000000" pitchFamily="2" charset="0"/>
                </a:rPr>
                <a:t>POTABILIZADORA</a:t>
              </a:r>
            </a:p>
          </p:txBody>
        </p:sp>
        <p:sp>
          <p:nvSpPr>
            <p:cNvPr id="33" name="Rectángulo 40"/>
            <p:cNvSpPr/>
            <p:nvPr/>
          </p:nvSpPr>
          <p:spPr>
            <a:xfrm>
              <a:off x="1733118" y="3336478"/>
              <a:ext cx="5576492" cy="253916"/>
            </a:xfrm>
            <a:prstGeom prst="rect">
              <a:avLst/>
            </a:prstGeom>
          </p:spPr>
          <p:txBody>
            <a:bodyPr wrap="square">
              <a:spAutoFit/>
            </a:bodyPr>
            <a:lstStyle/>
            <a:p>
              <a:pPr defTabSz="685783">
                <a:defRPr/>
              </a:pPr>
              <a:r>
                <a:rPr lang="es-MX" sz="1050" b="1" dirty="0">
                  <a:solidFill>
                    <a:srgbClr val="245C4F"/>
                  </a:solidFill>
                  <a:latin typeface="Montserrat SemiBold" panose="00000700000000000000" pitchFamily="2" charset="0"/>
                </a:rPr>
                <a:t>CONSIDERANDO LA CALIDAD DEL AGUA ACTUAL EN EL LAGO</a:t>
              </a:r>
              <a:endParaRPr lang="es-MX" sz="1050" dirty="0">
                <a:solidFill>
                  <a:prstClr val="black"/>
                </a:solidFill>
                <a:latin typeface="Calibri" panose="020F0502020204030204"/>
              </a:endParaRPr>
            </a:p>
          </p:txBody>
        </p:sp>
        <p:sp>
          <p:nvSpPr>
            <p:cNvPr id="38" name="CuadroTexto 37"/>
            <p:cNvSpPr txBox="1"/>
            <p:nvPr/>
          </p:nvSpPr>
          <p:spPr>
            <a:xfrm>
              <a:off x="6710752" y="4099162"/>
              <a:ext cx="811130" cy="346249"/>
            </a:xfrm>
            <a:prstGeom prst="rect">
              <a:avLst/>
            </a:prstGeom>
            <a:noFill/>
          </p:spPr>
          <p:txBody>
            <a:bodyPr wrap="square" rtlCol="0">
              <a:spAutoFit/>
            </a:bodyPr>
            <a:lstStyle/>
            <a:p>
              <a:pPr algn="ctr" defTabSz="685800">
                <a:defRPr/>
              </a:pPr>
              <a:r>
                <a:rPr lang="es-MX" sz="825" b="1" dirty="0">
                  <a:solidFill>
                    <a:prstClr val="black"/>
                  </a:solidFill>
                  <a:latin typeface="Monserrat"/>
                </a:rPr>
                <a:t>Coagulación-Floculación</a:t>
              </a:r>
            </a:p>
          </p:txBody>
        </p:sp>
        <p:sp>
          <p:nvSpPr>
            <p:cNvPr id="39" name="CuadroTexto 38"/>
            <p:cNvSpPr txBox="1"/>
            <p:nvPr/>
          </p:nvSpPr>
          <p:spPr>
            <a:xfrm>
              <a:off x="5545605" y="4012307"/>
              <a:ext cx="1257016" cy="219291"/>
            </a:xfrm>
            <a:prstGeom prst="rect">
              <a:avLst/>
            </a:prstGeom>
            <a:noFill/>
          </p:spPr>
          <p:txBody>
            <a:bodyPr wrap="square" rtlCol="0">
              <a:spAutoFit/>
            </a:bodyPr>
            <a:lstStyle/>
            <a:p>
              <a:pPr algn="ctr" defTabSz="685800">
                <a:defRPr/>
              </a:pPr>
              <a:r>
                <a:rPr lang="es-MX" sz="825" b="1" dirty="0">
                  <a:solidFill>
                    <a:prstClr val="black"/>
                  </a:solidFill>
                  <a:latin typeface="Monserrat"/>
                </a:rPr>
                <a:t>Sedimentación</a:t>
              </a:r>
            </a:p>
          </p:txBody>
        </p:sp>
        <p:pic>
          <p:nvPicPr>
            <p:cNvPr id="26" name="Imagen 25"/>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645600" y="3596205"/>
              <a:ext cx="901017" cy="482876"/>
            </a:xfrm>
            <a:prstGeom prst="rect">
              <a:avLst/>
            </a:prstGeom>
          </p:spPr>
        </p:pic>
        <p:pic>
          <p:nvPicPr>
            <p:cNvPr id="31" name="Imagen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7863" y="3604417"/>
              <a:ext cx="834162" cy="573696"/>
            </a:xfrm>
            <a:prstGeom prst="rect">
              <a:avLst/>
            </a:prstGeom>
          </p:spPr>
        </p:pic>
        <p:pic>
          <p:nvPicPr>
            <p:cNvPr id="32" name="Imagen 31"/>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3175973" y="3604417"/>
              <a:ext cx="853569" cy="645355"/>
            </a:xfrm>
            <a:prstGeom prst="rect">
              <a:avLst/>
            </a:prstGeom>
          </p:spPr>
        </p:pic>
        <p:pic>
          <p:nvPicPr>
            <p:cNvPr id="47" name="Imagen 46"/>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138291" y="3662837"/>
              <a:ext cx="639629" cy="399135"/>
            </a:xfrm>
            <a:prstGeom prst="rect">
              <a:avLst/>
            </a:prstGeom>
          </p:spPr>
        </p:pic>
        <p:sp>
          <p:nvSpPr>
            <p:cNvPr id="49" name="CuadroTexto 48"/>
            <p:cNvSpPr txBox="1"/>
            <p:nvPr/>
          </p:nvSpPr>
          <p:spPr>
            <a:xfrm>
              <a:off x="4620895" y="4048174"/>
              <a:ext cx="811130" cy="219291"/>
            </a:xfrm>
            <a:prstGeom prst="rect">
              <a:avLst/>
            </a:prstGeom>
            <a:noFill/>
          </p:spPr>
          <p:txBody>
            <a:bodyPr wrap="square" rtlCol="0">
              <a:spAutoFit/>
            </a:bodyPr>
            <a:lstStyle/>
            <a:p>
              <a:pPr algn="ctr" defTabSz="685800">
                <a:defRPr/>
              </a:pPr>
              <a:r>
                <a:rPr lang="es-MX" sz="825" b="1" dirty="0">
                  <a:solidFill>
                    <a:prstClr val="black"/>
                  </a:solidFill>
                  <a:latin typeface="Monserrat"/>
                </a:rPr>
                <a:t>Filtración</a:t>
              </a:r>
              <a:endParaRPr lang="es-MX" sz="900" b="1" dirty="0">
                <a:solidFill>
                  <a:prstClr val="black"/>
                </a:solidFill>
                <a:latin typeface="Monserrat"/>
              </a:endParaRPr>
            </a:p>
          </p:txBody>
        </p:sp>
        <p:sp>
          <p:nvSpPr>
            <p:cNvPr id="51" name="CuadroTexto 50"/>
            <p:cNvSpPr txBox="1"/>
            <p:nvPr/>
          </p:nvSpPr>
          <p:spPr>
            <a:xfrm>
              <a:off x="2925003" y="4049102"/>
              <a:ext cx="1111634" cy="219291"/>
            </a:xfrm>
            <a:prstGeom prst="rect">
              <a:avLst/>
            </a:prstGeom>
            <a:noFill/>
          </p:spPr>
          <p:txBody>
            <a:bodyPr wrap="square" rtlCol="0">
              <a:spAutoFit/>
            </a:bodyPr>
            <a:lstStyle/>
            <a:p>
              <a:pPr marL="342900" lvl="1" algn="ctr" defTabSz="685800">
                <a:defRPr/>
              </a:pPr>
              <a:r>
                <a:rPr lang="es-MX" sz="825" b="1" dirty="0">
                  <a:solidFill>
                    <a:prstClr val="black"/>
                  </a:solidFill>
                  <a:latin typeface="Monserrat"/>
                </a:rPr>
                <a:t>Membranas</a:t>
              </a:r>
              <a:endParaRPr lang="es-MX" sz="900" b="1" dirty="0">
                <a:solidFill>
                  <a:prstClr val="black"/>
                </a:solidFill>
                <a:latin typeface="Monserrat"/>
              </a:endParaRPr>
            </a:p>
          </p:txBody>
        </p:sp>
        <p:cxnSp>
          <p:nvCxnSpPr>
            <p:cNvPr id="19" name="Conector angular 18"/>
            <p:cNvCxnSpPr/>
            <p:nvPr/>
          </p:nvCxnSpPr>
          <p:spPr>
            <a:xfrm rot="10800000" flipV="1">
              <a:off x="5322627" y="3770225"/>
              <a:ext cx="428222" cy="242081"/>
            </a:xfrm>
            <a:prstGeom prst="bentConnector3">
              <a:avLst>
                <a:gd name="adj1" fmla="val 50000"/>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6406333" y="3756453"/>
              <a:ext cx="30062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n 46"/>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049372" y="3679946"/>
              <a:ext cx="639629" cy="399135"/>
            </a:xfrm>
            <a:prstGeom prst="rect">
              <a:avLst/>
            </a:prstGeom>
          </p:spPr>
        </p:pic>
        <p:sp>
          <p:nvSpPr>
            <p:cNvPr id="63" name="CuadroTexto 51"/>
            <p:cNvSpPr txBox="1"/>
            <p:nvPr/>
          </p:nvSpPr>
          <p:spPr>
            <a:xfrm>
              <a:off x="1443066" y="4005919"/>
              <a:ext cx="1481937" cy="300082"/>
            </a:xfrm>
            <a:prstGeom prst="rect">
              <a:avLst/>
            </a:prstGeom>
            <a:noFill/>
          </p:spPr>
          <p:txBody>
            <a:bodyPr wrap="square" rtlCol="0">
              <a:spAutoFit/>
            </a:bodyPr>
            <a:lstStyle>
              <a:defPPr>
                <a:defRPr lang="es-MX"/>
              </a:defPPr>
              <a:lvl1pPr marR="0" lvl="0" indent="0" algn="ctr" defTabSz="914400"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Monserrat"/>
                </a:defRPr>
              </a:lvl1pPr>
            </a:lstStyle>
            <a:p>
              <a:pPr marL="342900" lvl="1" algn="ctr" defTabSz="685800">
                <a:defRPr/>
              </a:pPr>
              <a:r>
                <a:rPr lang="es-MX" sz="1350" dirty="0">
                  <a:solidFill>
                    <a:prstClr val="black"/>
                  </a:solidFill>
                  <a:latin typeface="Calibri" panose="020F0502020204030204"/>
                </a:rPr>
                <a:t>  </a:t>
              </a:r>
              <a:r>
                <a:rPr lang="es-MX" sz="825" b="1" dirty="0">
                  <a:solidFill>
                    <a:prstClr val="black"/>
                  </a:solidFill>
                  <a:latin typeface="Monserrat"/>
                </a:rPr>
                <a:t>Fe2+/H2O2</a:t>
              </a:r>
            </a:p>
          </p:txBody>
        </p:sp>
        <p:cxnSp>
          <p:nvCxnSpPr>
            <p:cNvPr id="57" name="Conector angular 56"/>
            <p:cNvCxnSpPr/>
            <p:nvPr/>
          </p:nvCxnSpPr>
          <p:spPr>
            <a:xfrm rot="10800000" flipV="1">
              <a:off x="3934782" y="3724899"/>
              <a:ext cx="825528" cy="31554"/>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angular 55"/>
            <p:cNvCxnSpPr/>
            <p:nvPr/>
          </p:nvCxnSpPr>
          <p:spPr>
            <a:xfrm rot="10800000">
              <a:off x="2582654" y="3824210"/>
              <a:ext cx="682739" cy="30938"/>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ector angular 55"/>
            <p:cNvCxnSpPr/>
            <p:nvPr/>
          </p:nvCxnSpPr>
          <p:spPr>
            <a:xfrm rot="10800000">
              <a:off x="1681652" y="3811400"/>
              <a:ext cx="502383" cy="683"/>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55"/>
            <p:cNvCxnSpPr/>
            <p:nvPr/>
          </p:nvCxnSpPr>
          <p:spPr>
            <a:xfrm rot="10800000" flipV="1">
              <a:off x="756270" y="3813412"/>
              <a:ext cx="499311" cy="234761"/>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6" name="Imagen 26"/>
            <p:cNvPicPr>
              <a:picLocks noChangeAspect="1"/>
            </p:cNvPicPr>
            <p:nvPr/>
          </p:nvPicPr>
          <p:blipFill rotWithShape="1">
            <a:blip r:embed="rId7">
              <a:extLst>
                <a:ext uri="{28A0092B-C50C-407E-A947-70E740481C1C}">
                  <a14:useLocalDpi xmlns:a14="http://schemas.microsoft.com/office/drawing/2010/main" val="0"/>
                </a:ext>
              </a:extLst>
            </a:blip>
            <a:srcRect t="39291" r="2388" b="7870"/>
            <a:stretch/>
          </p:blipFill>
          <p:spPr>
            <a:xfrm>
              <a:off x="6702134" y="4810228"/>
              <a:ext cx="918495" cy="482876"/>
            </a:xfrm>
            <a:prstGeom prst="rect">
              <a:avLst/>
            </a:prstGeom>
          </p:spPr>
        </p:pic>
        <p:sp>
          <p:nvSpPr>
            <p:cNvPr id="68" name="CuadroTexto 51"/>
            <p:cNvSpPr txBox="1"/>
            <p:nvPr/>
          </p:nvSpPr>
          <p:spPr>
            <a:xfrm>
              <a:off x="1378216" y="5163111"/>
              <a:ext cx="1481937" cy="219291"/>
            </a:xfrm>
            <a:prstGeom prst="rect">
              <a:avLst/>
            </a:prstGeom>
            <a:noFill/>
          </p:spPr>
          <p:txBody>
            <a:bodyPr wrap="square" rtlCol="0">
              <a:spAutoFit/>
            </a:bodyPr>
            <a:lstStyle/>
            <a:p>
              <a:pPr marL="342900" lvl="1" algn="ctr" defTabSz="685800">
                <a:defRPr/>
              </a:pPr>
              <a:r>
                <a:rPr lang="es-MX" sz="825" b="1" dirty="0">
                  <a:solidFill>
                    <a:prstClr val="black"/>
                  </a:solidFill>
                  <a:latin typeface="Monserrat"/>
                </a:rPr>
                <a:t>  Desinfección</a:t>
              </a:r>
            </a:p>
          </p:txBody>
        </p:sp>
        <p:pic>
          <p:nvPicPr>
            <p:cNvPr id="69" name="Imagen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7246" y="4762903"/>
              <a:ext cx="865076" cy="626398"/>
            </a:xfrm>
            <a:prstGeom prst="rect">
              <a:avLst/>
            </a:prstGeom>
          </p:spPr>
        </p:pic>
        <p:sp>
          <p:nvSpPr>
            <p:cNvPr id="70" name="CuadroTexto 37"/>
            <p:cNvSpPr txBox="1"/>
            <p:nvPr/>
          </p:nvSpPr>
          <p:spPr>
            <a:xfrm>
              <a:off x="6835766" y="5261214"/>
              <a:ext cx="811130" cy="346249"/>
            </a:xfrm>
            <a:prstGeom prst="rect">
              <a:avLst/>
            </a:prstGeom>
            <a:noFill/>
          </p:spPr>
          <p:txBody>
            <a:bodyPr wrap="square" rtlCol="0">
              <a:spAutoFit/>
            </a:bodyPr>
            <a:lstStyle/>
            <a:p>
              <a:pPr algn="ctr" defTabSz="685800">
                <a:defRPr/>
              </a:pPr>
              <a:r>
                <a:rPr lang="es-MX" sz="825" b="1" dirty="0">
                  <a:solidFill>
                    <a:prstClr val="black"/>
                  </a:solidFill>
                  <a:latin typeface="Monserrat"/>
                </a:rPr>
                <a:t>Coagulación-Floculación</a:t>
              </a:r>
            </a:p>
          </p:txBody>
        </p:sp>
        <p:sp>
          <p:nvSpPr>
            <p:cNvPr id="71" name="CuadroTexto 38"/>
            <p:cNvSpPr txBox="1"/>
            <p:nvPr/>
          </p:nvSpPr>
          <p:spPr>
            <a:xfrm>
              <a:off x="5631982" y="5248715"/>
              <a:ext cx="1257016" cy="219291"/>
            </a:xfrm>
            <a:prstGeom prst="rect">
              <a:avLst/>
            </a:prstGeom>
            <a:noFill/>
          </p:spPr>
          <p:txBody>
            <a:bodyPr wrap="square" rtlCol="0">
              <a:spAutoFit/>
            </a:bodyPr>
            <a:lstStyle/>
            <a:p>
              <a:pPr algn="ctr" defTabSz="685800">
                <a:defRPr/>
              </a:pPr>
              <a:r>
                <a:rPr lang="es-MX" sz="825" b="1" dirty="0">
                  <a:solidFill>
                    <a:prstClr val="black"/>
                  </a:solidFill>
                  <a:latin typeface="Monserrat"/>
                </a:rPr>
                <a:t>Sedimentación</a:t>
              </a:r>
            </a:p>
          </p:txBody>
        </p:sp>
        <p:pic>
          <p:nvPicPr>
            <p:cNvPr id="72" name="Imagen 25"/>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770615" y="4784317"/>
              <a:ext cx="901017" cy="482876"/>
            </a:xfrm>
            <a:prstGeom prst="rect">
              <a:avLst/>
            </a:prstGeom>
          </p:spPr>
        </p:pic>
        <p:pic>
          <p:nvPicPr>
            <p:cNvPr id="73" name="Imagen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61353" y="4889240"/>
              <a:ext cx="834162" cy="573696"/>
            </a:xfrm>
            <a:prstGeom prst="rect">
              <a:avLst/>
            </a:prstGeom>
          </p:spPr>
        </p:pic>
        <p:pic>
          <p:nvPicPr>
            <p:cNvPr id="75" name="Imagen 46"/>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085654" y="4792373"/>
              <a:ext cx="639629" cy="399135"/>
            </a:xfrm>
            <a:prstGeom prst="rect">
              <a:avLst/>
            </a:prstGeom>
          </p:spPr>
        </p:pic>
        <p:sp>
          <p:nvSpPr>
            <p:cNvPr id="76" name="CuadroTexto 48"/>
            <p:cNvSpPr txBox="1"/>
            <p:nvPr/>
          </p:nvSpPr>
          <p:spPr>
            <a:xfrm>
              <a:off x="4745910" y="5245945"/>
              <a:ext cx="811130" cy="219291"/>
            </a:xfrm>
            <a:prstGeom prst="rect">
              <a:avLst/>
            </a:prstGeom>
            <a:noFill/>
          </p:spPr>
          <p:txBody>
            <a:bodyPr wrap="square" rtlCol="0">
              <a:spAutoFit/>
            </a:bodyPr>
            <a:lstStyle/>
            <a:p>
              <a:pPr algn="ctr" defTabSz="685800">
                <a:defRPr/>
              </a:pPr>
              <a:r>
                <a:rPr lang="es-MX" sz="825" b="1" dirty="0">
                  <a:solidFill>
                    <a:prstClr val="black"/>
                  </a:solidFill>
                  <a:latin typeface="Monserrat"/>
                </a:rPr>
                <a:t>Ozono</a:t>
              </a:r>
              <a:endParaRPr lang="es-MX" sz="900" b="1" dirty="0">
                <a:solidFill>
                  <a:prstClr val="black"/>
                </a:solidFill>
                <a:latin typeface="Monserrat"/>
              </a:endParaRPr>
            </a:p>
          </p:txBody>
        </p:sp>
        <p:sp>
          <p:nvSpPr>
            <p:cNvPr id="77" name="CuadroTexto 49"/>
            <p:cNvSpPr txBox="1"/>
            <p:nvPr/>
          </p:nvSpPr>
          <p:spPr>
            <a:xfrm>
              <a:off x="2795258" y="5252913"/>
              <a:ext cx="811130" cy="230832"/>
            </a:xfrm>
            <a:prstGeom prst="rect">
              <a:avLst/>
            </a:prstGeom>
            <a:noFill/>
          </p:spPr>
          <p:txBody>
            <a:bodyPr wrap="square" rtlCol="0">
              <a:spAutoFit/>
            </a:bodyPr>
            <a:lstStyle/>
            <a:p>
              <a:pPr algn="ctr" defTabSz="685800">
                <a:defRPr/>
              </a:pPr>
              <a:r>
                <a:rPr lang="es-MX" sz="900" b="1" dirty="0">
                  <a:solidFill>
                    <a:prstClr val="black"/>
                  </a:solidFill>
                  <a:latin typeface="Monserrat"/>
                </a:rPr>
                <a:t>Biofiltro</a:t>
              </a:r>
            </a:p>
          </p:txBody>
        </p:sp>
        <p:cxnSp>
          <p:nvCxnSpPr>
            <p:cNvPr id="80" name="Conector angular 55"/>
            <p:cNvCxnSpPr/>
            <p:nvPr/>
          </p:nvCxnSpPr>
          <p:spPr>
            <a:xfrm rot="10800000" flipV="1">
              <a:off x="3540838" y="4989888"/>
              <a:ext cx="603419" cy="231522"/>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14"/>
            <p:cNvCxnSpPr/>
            <p:nvPr/>
          </p:nvCxnSpPr>
          <p:spPr>
            <a:xfrm flipH="1">
              <a:off x="6531347" y="4954224"/>
              <a:ext cx="30062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ector angular 55"/>
            <p:cNvCxnSpPr/>
            <p:nvPr/>
          </p:nvCxnSpPr>
          <p:spPr>
            <a:xfrm rot="10800000" flipV="1">
              <a:off x="2582653" y="4927950"/>
              <a:ext cx="342350" cy="21599"/>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ector angular 55"/>
            <p:cNvCxnSpPr/>
            <p:nvPr/>
          </p:nvCxnSpPr>
          <p:spPr>
            <a:xfrm rot="10800000" flipV="1">
              <a:off x="756271" y="4965904"/>
              <a:ext cx="1343078" cy="69509"/>
            </a:xfrm>
            <a:prstGeom prst="bentConnector3">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CuadroTexto 52"/>
            <p:cNvSpPr txBox="1"/>
            <p:nvPr/>
          </p:nvSpPr>
          <p:spPr>
            <a:xfrm>
              <a:off x="20904" y="5359319"/>
              <a:ext cx="985022" cy="369332"/>
            </a:xfrm>
            <a:prstGeom prst="rect">
              <a:avLst/>
            </a:prstGeom>
            <a:noFill/>
          </p:spPr>
          <p:txBody>
            <a:bodyPr wrap="square" rtlCol="0">
              <a:spAutoFit/>
            </a:bodyPr>
            <a:lstStyle/>
            <a:p>
              <a:pPr algn="ctr" defTabSz="685800">
                <a:defRPr/>
              </a:pPr>
              <a:r>
                <a:rPr lang="es-MX" sz="900" b="1" dirty="0">
                  <a:solidFill>
                    <a:prstClr val="black"/>
                  </a:solidFill>
                  <a:latin typeface="Monserrat"/>
                </a:rPr>
                <a:t>Red de Agua Potable</a:t>
              </a:r>
            </a:p>
          </p:txBody>
        </p:sp>
        <p:sp>
          <p:nvSpPr>
            <p:cNvPr id="89" name="Rectángulo 10"/>
            <p:cNvSpPr/>
            <p:nvPr/>
          </p:nvSpPr>
          <p:spPr>
            <a:xfrm>
              <a:off x="7607624" y="2486836"/>
              <a:ext cx="1552028" cy="219291"/>
            </a:xfrm>
            <a:prstGeom prst="rect">
              <a:avLst/>
            </a:prstGeom>
          </p:spPr>
          <p:txBody>
            <a:bodyPr wrap="none">
              <a:spAutoFit/>
            </a:bodyPr>
            <a:lstStyle/>
            <a:p>
              <a:pPr defTabSz="685783">
                <a:defRPr/>
              </a:pPr>
              <a:r>
                <a:rPr lang="es-MX" sz="825" b="1" dirty="0">
                  <a:solidFill>
                    <a:prstClr val="black"/>
                  </a:solidFill>
                  <a:latin typeface="Montserrat SemiBold" panose="00000700000000000000" pitchFamily="2" charset="0"/>
                </a:rPr>
                <a:t>TRH del agua de 6 meses</a:t>
              </a:r>
              <a:endParaRPr lang="es-MX" sz="825" dirty="0">
                <a:solidFill>
                  <a:prstClr val="black"/>
                </a:solidFill>
                <a:latin typeface="Calibri" panose="020F0502020204030204"/>
              </a:endParaRPr>
            </a:p>
          </p:txBody>
        </p:sp>
        <p:sp>
          <p:nvSpPr>
            <p:cNvPr id="46" name="45 Rectángulo"/>
            <p:cNvSpPr/>
            <p:nvPr/>
          </p:nvSpPr>
          <p:spPr>
            <a:xfrm>
              <a:off x="3162968" y="3139157"/>
              <a:ext cx="1258679" cy="258532"/>
            </a:xfrm>
            <a:prstGeom prst="rect">
              <a:avLst/>
            </a:prstGeom>
          </p:spPr>
          <p:txBody>
            <a:bodyPr wrap="none">
              <a:spAutoFit/>
            </a:bodyPr>
            <a:lstStyle/>
            <a:p>
              <a:pPr algn="r" defTabSz="685783">
                <a:lnSpc>
                  <a:spcPct val="90000"/>
                </a:lnSpc>
                <a:spcBef>
                  <a:spcPct val="0"/>
                </a:spcBef>
                <a:defRPr/>
              </a:pPr>
              <a:r>
                <a:rPr lang="es-MX" sz="1200" b="1" dirty="0">
                  <a:solidFill>
                    <a:srgbClr val="6E152E"/>
                  </a:solidFill>
                  <a:latin typeface="Montserrat Medium" panose="00000600000000000000" pitchFamily="2" charset="0"/>
                </a:rPr>
                <a:t>ESCENARIO A</a:t>
              </a:r>
            </a:p>
          </p:txBody>
        </p:sp>
        <p:cxnSp>
          <p:nvCxnSpPr>
            <p:cNvPr id="90" name="Conector angular 53"/>
            <p:cNvCxnSpPr/>
            <p:nvPr/>
          </p:nvCxnSpPr>
          <p:spPr>
            <a:xfrm rot="5400000">
              <a:off x="7245136" y="2936043"/>
              <a:ext cx="818177" cy="69350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7" name="Conector angular 53"/>
            <p:cNvCxnSpPr>
              <a:cxnSpLocks/>
            </p:cNvCxnSpPr>
            <p:nvPr/>
          </p:nvCxnSpPr>
          <p:spPr>
            <a:xfrm rot="5400000">
              <a:off x="6921676" y="3185959"/>
              <a:ext cx="2052104" cy="1256795"/>
            </a:xfrm>
            <a:prstGeom prst="bentConnector3">
              <a:avLst>
                <a:gd name="adj1" fmla="val 8307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5" name="124 Rectángulo"/>
            <p:cNvSpPr/>
            <p:nvPr/>
          </p:nvSpPr>
          <p:spPr>
            <a:xfrm>
              <a:off x="3079953" y="4386473"/>
              <a:ext cx="1471277" cy="258532"/>
            </a:xfrm>
            <a:prstGeom prst="rect">
              <a:avLst/>
            </a:prstGeom>
          </p:spPr>
          <p:txBody>
            <a:bodyPr wrap="square">
              <a:spAutoFit/>
            </a:bodyPr>
            <a:lstStyle/>
            <a:p>
              <a:pPr algn="r" defTabSz="685783">
                <a:lnSpc>
                  <a:spcPct val="90000"/>
                </a:lnSpc>
                <a:spcBef>
                  <a:spcPct val="0"/>
                </a:spcBef>
                <a:defRPr/>
              </a:pPr>
              <a:r>
                <a:rPr lang="es-MX" sz="1200" b="1" dirty="0">
                  <a:solidFill>
                    <a:srgbClr val="6E152E"/>
                  </a:solidFill>
                  <a:latin typeface="Montserrat Medium" panose="00000600000000000000" pitchFamily="2" charset="0"/>
                </a:rPr>
                <a:t>ESCENARIO B</a:t>
              </a:r>
            </a:p>
          </p:txBody>
        </p:sp>
        <p:sp>
          <p:nvSpPr>
            <p:cNvPr id="131" name="Rectángulo 40"/>
            <p:cNvSpPr/>
            <p:nvPr/>
          </p:nvSpPr>
          <p:spPr>
            <a:xfrm>
              <a:off x="1942387" y="4579654"/>
              <a:ext cx="5576492" cy="253916"/>
            </a:xfrm>
            <a:prstGeom prst="rect">
              <a:avLst/>
            </a:prstGeom>
          </p:spPr>
          <p:txBody>
            <a:bodyPr wrap="square">
              <a:spAutoFit/>
            </a:bodyPr>
            <a:lstStyle/>
            <a:p>
              <a:pPr defTabSz="685783">
                <a:defRPr/>
              </a:pPr>
              <a:r>
                <a:rPr lang="es-MX" sz="1050" b="1" dirty="0">
                  <a:solidFill>
                    <a:srgbClr val="245C4F"/>
                  </a:solidFill>
                  <a:latin typeface="Montserrat SemiBold" panose="00000700000000000000" pitchFamily="2" charset="0"/>
                </a:rPr>
                <a:t>CONSIDERANDO QUE LA CALIDAD DEL AGUA MEJORE</a:t>
              </a:r>
              <a:endParaRPr lang="es-MX" sz="1050" dirty="0">
                <a:solidFill>
                  <a:prstClr val="black"/>
                </a:solidFill>
                <a:latin typeface="Calibri" panose="020F0502020204030204"/>
              </a:endParaRPr>
            </a:p>
          </p:txBody>
        </p:sp>
        <p:pic>
          <p:nvPicPr>
            <p:cNvPr id="78" name="Imagen 46"/>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800901" y="4888866"/>
              <a:ext cx="639629" cy="399135"/>
            </a:xfrm>
            <a:prstGeom prst="rect">
              <a:avLst/>
            </a:prstGeom>
          </p:spPr>
        </p:pic>
        <p:sp>
          <p:nvSpPr>
            <p:cNvPr id="85" name="CuadroTexto 49"/>
            <p:cNvSpPr txBox="1"/>
            <p:nvPr/>
          </p:nvSpPr>
          <p:spPr>
            <a:xfrm>
              <a:off x="3845371" y="5301440"/>
              <a:ext cx="811130" cy="230832"/>
            </a:xfrm>
            <a:prstGeom prst="rect">
              <a:avLst/>
            </a:prstGeom>
            <a:noFill/>
          </p:spPr>
          <p:txBody>
            <a:bodyPr wrap="square" rtlCol="0">
              <a:spAutoFit/>
            </a:bodyPr>
            <a:lstStyle/>
            <a:p>
              <a:pPr algn="ctr" defTabSz="685800">
                <a:defRPr/>
              </a:pPr>
              <a:r>
                <a:rPr lang="es-MX" sz="900" b="1" dirty="0">
                  <a:solidFill>
                    <a:prstClr val="black"/>
                  </a:solidFill>
                  <a:latin typeface="Monserrat"/>
                </a:rPr>
                <a:t>Filtraci</a:t>
              </a:r>
              <a:r>
                <a:rPr lang="es-MX" sz="900" b="1" dirty="0" err="1">
                  <a:solidFill>
                    <a:prstClr val="black"/>
                  </a:solidFill>
                  <a:latin typeface="Monserrat"/>
                </a:rPr>
                <a:t>ón</a:t>
              </a:r>
              <a:endParaRPr lang="es-MX" sz="900" b="1" dirty="0">
                <a:solidFill>
                  <a:prstClr val="black"/>
                </a:solidFill>
                <a:latin typeface="Monserrat"/>
              </a:endParaRPr>
            </a:p>
          </p:txBody>
        </p:sp>
        <p:cxnSp>
          <p:nvCxnSpPr>
            <p:cNvPr id="79" name="Conector angular 18"/>
            <p:cNvCxnSpPr/>
            <p:nvPr/>
          </p:nvCxnSpPr>
          <p:spPr>
            <a:xfrm rot="10800000" flipV="1">
              <a:off x="5265387" y="4967996"/>
              <a:ext cx="610480" cy="71825"/>
            </a:xfrm>
            <a:prstGeom prst="bentConnector3">
              <a:avLst>
                <a:gd name="adj1" fmla="val 50000"/>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ector angular 56"/>
            <p:cNvCxnSpPr/>
            <p:nvPr/>
          </p:nvCxnSpPr>
          <p:spPr>
            <a:xfrm rot="10800000" flipV="1">
              <a:off x="4649486" y="5016609"/>
              <a:ext cx="237520" cy="299113"/>
            </a:xfrm>
            <a:prstGeom prst="bentConnector2">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rotWithShape="1">
            <a:blip r:embed="rId13"/>
            <a:srcRect t="39905" r="17915" b="41047"/>
            <a:stretch/>
          </p:blipFill>
          <p:spPr>
            <a:xfrm>
              <a:off x="98648" y="1560284"/>
              <a:ext cx="7548248" cy="862926"/>
            </a:xfrm>
            <a:prstGeom prst="rect">
              <a:avLst/>
            </a:prstGeom>
          </p:spPr>
        </p:pic>
        <p:pic>
          <p:nvPicPr>
            <p:cNvPr id="92" name="Imagen 91"/>
            <p:cNvPicPr>
              <a:picLocks noChangeAspect="1"/>
            </p:cNvPicPr>
            <p:nvPr/>
          </p:nvPicPr>
          <p:blipFill rotWithShape="1">
            <a:blip r:embed="rId13"/>
            <a:srcRect l="-1" t="32668" r="16900" b="64584"/>
            <a:stretch/>
          </p:blipFill>
          <p:spPr>
            <a:xfrm>
              <a:off x="98648" y="1434847"/>
              <a:ext cx="7641665" cy="139867"/>
            </a:xfrm>
            <a:prstGeom prst="rect">
              <a:avLst/>
            </a:prstGeom>
          </p:spPr>
        </p:pic>
        <p:sp>
          <p:nvSpPr>
            <p:cNvPr id="93" name="CuadroTexto 57"/>
            <p:cNvSpPr txBox="1"/>
            <p:nvPr/>
          </p:nvSpPr>
          <p:spPr>
            <a:xfrm>
              <a:off x="82327" y="1443695"/>
              <a:ext cx="8045573" cy="300082"/>
            </a:xfrm>
            <a:prstGeom prst="rect">
              <a:avLst/>
            </a:prstGeom>
            <a:noFill/>
            <a:ln>
              <a:solidFill>
                <a:srgbClr val="A42145"/>
              </a:solidFill>
              <a:prstDash val="sysDash"/>
            </a:ln>
          </p:spPr>
          <p:txBody>
            <a:bodyPr wrap="square" rtlCol="0">
              <a:spAutoFit/>
            </a:bodyPr>
            <a:lstStyle/>
            <a:p>
              <a:pPr defTabSz="685783">
                <a:defRPr/>
              </a:pPr>
              <a:endParaRPr lang="es-MX" sz="1350" dirty="0">
                <a:solidFill>
                  <a:prstClr val="black"/>
                </a:solidFill>
                <a:latin typeface="Calibri" panose="020F0502020204030204"/>
              </a:endParaRPr>
            </a:p>
          </p:txBody>
        </p:sp>
      </p:grpSp>
    </p:spTree>
    <p:extLst>
      <p:ext uri="{BB962C8B-B14F-4D97-AF65-F5344CB8AC3E}">
        <p14:creationId xmlns:p14="http://schemas.microsoft.com/office/powerpoint/2010/main" val="2213120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533400"/>
            <a:ext cx="9144000" cy="5581697"/>
          </a:xfrm>
          <a:prstGeom prst="rect">
            <a:avLst/>
          </a:prstGeom>
        </p:spPr>
      </p:pic>
      <p:sp>
        <p:nvSpPr>
          <p:cNvPr id="6" name="CuadroTexto 5"/>
          <p:cNvSpPr txBox="1"/>
          <p:nvPr/>
        </p:nvSpPr>
        <p:spPr>
          <a:xfrm>
            <a:off x="0" y="10180"/>
            <a:ext cx="9245351" cy="523220"/>
          </a:xfrm>
          <a:prstGeom prst="rect">
            <a:avLst/>
          </a:prstGeom>
          <a:noFill/>
        </p:spPr>
        <p:txBody>
          <a:bodyPr wrap="none" rtlCol="0">
            <a:spAutoFit/>
          </a:bodyPr>
          <a:lstStyle/>
          <a:p>
            <a:r>
              <a:rPr lang="es-MX" sz="2800" dirty="0">
                <a:solidFill>
                  <a:schemeClr val="accent1">
                    <a:lumMod val="75000"/>
                  </a:schemeClr>
                </a:solidFill>
              </a:rPr>
              <a:t>PROYECTO DE HABILITACIÓN LAGO-TLÁHUAC-XICO</a:t>
            </a:r>
          </a:p>
        </p:txBody>
      </p:sp>
    </p:spTree>
    <p:extLst>
      <p:ext uri="{BB962C8B-B14F-4D97-AF65-F5344CB8AC3E}">
        <p14:creationId xmlns:p14="http://schemas.microsoft.com/office/powerpoint/2010/main" val="3330320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0" y="147186"/>
            <a:ext cx="7204709" cy="276999"/>
          </a:xfrm>
        </p:spPr>
        <p:txBody>
          <a:bodyPr/>
          <a:lstStyle/>
          <a:p>
            <a:pPr algn="ctr"/>
            <a:r>
              <a:rPr lang="es-MX" dirty="0"/>
              <a:t>Distribución del agua potable</a:t>
            </a:r>
          </a:p>
        </p:txBody>
      </p:sp>
      <p:sp>
        <p:nvSpPr>
          <p:cNvPr id="3" name="Marcador de número de diapositiva 2"/>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19</a:t>
            </a:fld>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27079"/>
            <a:ext cx="7467600" cy="6460519"/>
          </a:xfrm>
          <a:prstGeom prst="rect">
            <a:avLst/>
          </a:prstGeom>
        </p:spPr>
      </p:pic>
    </p:spTree>
    <p:extLst>
      <p:ext uri="{BB962C8B-B14F-4D97-AF65-F5344CB8AC3E}">
        <p14:creationId xmlns:p14="http://schemas.microsoft.com/office/powerpoint/2010/main" val="352412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8458200" cy="677108"/>
          </a:xfrm>
        </p:spPr>
        <p:txBody>
          <a:bodyPr/>
          <a:lstStyle/>
          <a:p>
            <a:pPr algn="ctr"/>
            <a:r>
              <a:rPr lang="es-MX" sz="4400" dirty="0">
                <a:solidFill>
                  <a:srgbClr val="FF0000"/>
                </a:solidFill>
              </a:rPr>
              <a:t>Estrategias: Plan Hídrico  </a:t>
            </a:r>
            <a:r>
              <a:rPr lang="es-MX" sz="4400" dirty="0" err="1">
                <a:solidFill>
                  <a:srgbClr val="FF0000"/>
                </a:solidFill>
              </a:rPr>
              <a:t>CRAyLC</a:t>
            </a:r>
            <a:endParaRPr lang="es-MX" sz="4400" dirty="0">
              <a:solidFill>
                <a:srgbClr val="FF0000"/>
              </a:solidFill>
            </a:endParaRPr>
          </a:p>
        </p:txBody>
      </p:sp>
      <p:sp>
        <p:nvSpPr>
          <p:cNvPr id="3" name="2 Marcador de contenido"/>
          <p:cNvSpPr>
            <a:spLocks noGrp="1"/>
          </p:cNvSpPr>
          <p:nvPr>
            <p:ph idx="1"/>
          </p:nvPr>
        </p:nvSpPr>
        <p:spPr>
          <a:xfrm>
            <a:off x="92597" y="914400"/>
            <a:ext cx="3429000" cy="4876800"/>
          </a:xfrm>
        </p:spPr>
        <p:txBody>
          <a:bodyPr>
            <a:noAutofit/>
          </a:bodyPr>
          <a:lstStyle/>
          <a:p>
            <a:pPr marL="252000" indent="-252000">
              <a:buFont typeface="+mj-lt"/>
              <a:buAutoNum type="arabicPeriod"/>
            </a:pPr>
            <a:r>
              <a:rPr lang="es-MX" sz="2000" dirty="0"/>
              <a:t>Obras para retener e infiltrar aguas pluviales</a:t>
            </a:r>
          </a:p>
          <a:p>
            <a:pPr marL="252000" indent="-252000">
              <a:buFont typeface="+mj-lt"/>
              <a:buAutoNum type="arabicPeriod"/>
            </a:pPr>
            <a:r>
              <a:rPr lang="es-MX" sz="2000" dirty="0"/>
              <a:t>Habilitar el lago </a:t>
            </a:r>
            <a:r>
              <a:rPr lang="es-MX" sz="2000" dirty="0" err="1"/>
              <a:t>Tláhuac-Xico</a:t>
            </a:r>
            <a:r>
              <a:rPr lang="es-MX" sz="2000" dirty="0"/>
              <a:t> para almacenar aguas pluviales (prevención de inundaciones y la provisión de agua potable)</a:t>
            </a:r>
          </a:p>
          <a:p>
            <a:pPr marL="252000" indent="-252000">
              <a:buFont typeface="+mj-lt"/>
              <a:buAutoNum type="arabicPeriod"/>
            </a:pPr>
            <a:r>
              <a:rPr lang="es-MX" sz="2000" dirty="0"/>
              <a:t>Tratamiento de aguas residuales para uso agrícola.</a:t>
            </a:r>
          </a:p>
          <a:p>
            <a:pPr marL="252000" indent="-252000">
              <a:buFont typeface="+mj-lt"/>
              <a:buAutoNum type="arabicPeriod"/>
            </a:pPr>
            <a:r>
              <a:rPr lang="es-MX" sz="2000" dirty="0"/>
              <a:t>Evitar concesiones de acuíferos sobrexplotados.</a:t>
            </a:r>
          </a:p>
          <a:p>
            <a:pPr marL="252000" indent="-252000">
              <a:buFont typeface="+mj-lt"/>
              <a:buAutoNum type="arabicPeriod"/>
            </a:pPr>
            <a:r>
              <a:rPr lang="es-MX" sz="2000" dirty="0"/>
              <a:t>Escuelas como fuente de agua potable y centros de difusión de </a:t>
            </a:r>
            <a:r>
              <a:rPr lang="es-MX" sz="2000" dirty="0" err="1"/>
              <a:t>ecotecnias</a:t>
            </a:r>
            <a:r>
              <a:rPr lang="es-MX" sz="2000" dirty="0"/>
              <a:t>. </a:t>
            </a:r>
          </a:p>
          <a:p>
            <a:pPr marL="252000" indent="-252000">
              <a:buFont typeface="+mj-lt"/>
              <a:buAutoNum type="arabicPeriod"/>
            </a:pPr>
            <a:r>
              <a:rPr lang="es-MX" sz="2000" dirty="0"/>
              <a:t>Difusión y monitoreo del Plan Hídrico.</a:t>
            </a:r>
          </a:p>
        </p:txBody>
      </p:sp>
      <p:pic>
        <p:nvPicPr>
          <p:cNvPr id="4" name="Picture 4"/>
          <p:cNvPicPr>
            <a:picLocks noChangeAspect="1" noChangeArrowheads="1"/>
          </p:cNvPicPr>
          <p:nvPr/>
        </p:nvPicPr>
        <p:blipFill>
          <a:blip r:embed="rId2" cstate="print"/>
          <a:srcRect/>
          <a:stretch>
            <a:fillRect/>
          </a:stretch>
        </p:blipFill>
        <p:spPr bwMode="auto">
          <a:xfrm>
            <a:off x="3521597" y="637206"/>
            <a:ext cx="4944096" cy="2944194"/>
          </a:xfrm>
          <a:prstGeom prst="rect">
            <a:avLst/>
          </a:prstGeom>
          <a:noFill/>
          <a:ln w="9525">
            <a:noFill/>
            <a:miter lim="800000"/>
            <a:headEnd/>
            <a:tailEnd/>
          </a:ln>
        </p:spPr>
      </p:pic>
      <p:pic>
        <p:nvPicPr>
          <p:cNvPr id="5" name="Imagen 4">
            <a:extLst>
              <a:ext uri="{FF2B5EF4-FFF2-40B4-BE49-F238E27FC236}">
                <a16:creationId xmlns:a16="http://schemas.microsoft.com/office/drawing/2014/main" id="{710C7E34-45E2-4D7A-7258-7356F8D81AF7}"/>
              </a:ext>
            </a:extLst>
          </p:cNvPr>
          <p:cNvPicPr>
            <a:picLocks noChangeAspect="1"/>
          </p:cNvPicPr>
          <p:nvPr/>
        </p:nvPicPr>
        <p:blipFill>
          <a:blip r:embed="rId3"/>
          <a:stretch>
            <a:fillRect/>
          </a:stretch>
        </p:blipFill>
        <p:spPr>
          <a:xfrm>
            <a:off x="3521597" y="3581400"/>
            <a:ext cx="5529805" cy="24990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3845" y="533400"/>
            <a:ext cx="3449955" cy="457200"/>
          </a:xfrm>
        </p:spPr>
        <p:txBody>
          <a:bodyPr/>
          <a:lstStyle/>
          <a:p>
            <a:pPr algn="ctr"/>
            <a:r>
              <a:rPr lang="es-MX" dirty="0"/>
              <a:t>Red de riego propuesta</a:t>
            </a:r>
          </a:p>
        </p:txBody>
      </p:sp>
      <p:sp>
        <p:nvSpPr>
          <p:cNvPr id="3" name="Marcador de número de diapositiva 2"/>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20</a:t>
            </a:fld>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0"/>
            <a:ext cx="4549782" cy="5934498"/>
          </a:xfrm>
          <a:prstGeom prst="rect">
            <a:avLst/>
          </a:prstGeom>
        </p:spPr>
      </p:pic>
    </p:spTree>
    <p:extLst>
      <p:ext uri="{BB962C8B-B14F-4D97-AF65-F5344CB8AC3E}">
        <p14:creationId xmlns:p14="http://schemas.microsoft.com/office/powerpoint/2010/main" val="129888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FB57F-D572-E15A-AA89-0228B243DA26}"/>
              </a:ext>
            </a:extLst>
          </p:cNvPr>
          <p:cNvSpPr>
            <a:spLocks noGrp="1"/>
          </p:cNvSpPr>
          <p:nvPr>
            <p:ph type="title"/>
          </p:nvPr>
        </p:nvSpPr>
        <p:spPr/>
        <p:txBody>
          <a:bodyPr/>
          <a:lstStyle/>
          <a:p>
            <a:endParaRPr lang="es-MX"/>
          </a:p>
        </p:txBody>
      </p:sp>
      <p:sp>
        <p:nvSpPr>
          <p:cNvPr id="3" name="Marcador de número de diapositiva 2">
            <a:extLst>
              <a:ext uri="{FF2B5EF4-FFF2-40B4-BE49-F238E27FC236}">
                <a16:creationId xmlns:a16="http://schemas.microsoft.com/office/drawing/2014/main" id="{2F97913F-0485-4441-A8D7-EF0A2EC7E3E3}"/>
              </a:ext>
            </a:extLst>
          </p:cNvPr>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21</a:t>
            </a:fld>
            <a:endParaRPr lang="es-MX" dirty="0"/>
          </a:p>
        </p:txBody>
      </p:sp>
      <p:pic>
        <p:nvPicPr>
          <p:cNvPr id="4" name="Imagen 3">
            <a:extLst>
              <a:ext uri="{FF2B5EF4-FFF2-40B4-BE49-F238E27FC236}">
                <a16:creationId xmlns:a16="http://schemas.microsoft.com/office/drawing/2014/main" id="{F23160A0-EDF5-B928-0C20-79252AC5FCE7}"/>
              </a:ext>
            </a:extLst>
          </p:cNvPr>
          <p:cNvPicPr>
            <a:picLocks noChangeAspect="1"/>
          </p:cNvPicPr>
          <p:nvPr/>
        </p:nvPicPr>
        <p:blipFill>
          <a:blip r:embed="rId2"/>
          <a:stretch>
            <a:fillRect/>
          </a:stretch>
        </p:blipFill>
        <p:spPr>
          <a:xfrm>
            <a:off x="478941" y="101395"/>
            <a:ext cx="8131659" cy="5918405"/>
          </a:xfrm>
          <a:prstGeom prst="rect">
            <a:avLst/>
          </a:prstGeom>
        </p:spPr>
      </p:pic>
    </p:spTree>
    <p:extLst>
      <p:ext uri="{BB962C8B-B14F-4D97-AF65-F5344CB8AC3E}">
        <p14:creationId xmlns:p14="http://schemas.microsoft.com/office/powerpoint/2010/main" val="404585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15E50-BC1A-2B45-E609-F42595F1597D}"/>
              </a:ext>
            </a:extLst>
          </p:cNvPr>
          <p:cNvSpPr>
            <a:spLocks noGrp="1"/>
          </p:cNvSpPr>
          <p:nvPr>
            <p:ph type="title"/>
          </p:nvPr>
        </p:nvSpPr>
        <p:spPr/>
        <p:txBody>
          <a:bodyPr/>
          <a:lstStyle/>
          <a:p>
            <a:endParaRPr lang="es-MX"/>
          </a:p>
        </p:txBody>
      </p:sp>
      <p:sp>
        <p:nvSpPr>
          <p:cNvPr id="3" name="Marcador de número de diapositiva 2">
            <a:extLst>
              <a:ext uri="{FF2B5EF4-FFF2-40B4-BE49-F238E27FC236}">
                <a16:creationId xmlns:a16="http://schemas.microsoft.com/office/drawing/2014/main" id="{A42C28F3-F36F-1955-0614-7FEB0815E3F0}"/>
              </a:ext>
            </a:extLst>
          </p:cNvPr>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22</a:t>
            </a:fld>
            <a:endParaRPr lang="es-MX" dirty="0"/>
          </a:p>
        </p:txBody>
      </p:sp>
      <p:pic>
        <p:nvPicPr>
          <p:cNvPr id="4" name="Imagen 3">
            <a:extLst>
              <a:ext uri="{FF2B5EF4-FFF2-40B4-BE49-F238E27FC236}">
                <a16:creationId xmlns:a16="http://schemas.microsoft.com/office/drawing/2014/main" id="{A6594354-A865-DADF-C234-20D333CF3630}"/>
              </a:ext>
            </a:extLst>
          </p:cNvPr>
          <p:cNvPicPr>
            <a:picLocks noChangeAspect="1"/>
          </p:cNvPicPr>
          <p:nvPr/>
        </p:nvPicPr>
        <p:blipFill>
          <a:blip r:embed="rId2"/>
          <a:stretch>
            <a:fillRect/>
          </a:stretch>
        </p:blipFill>
        <p:spPr>
          <a:xfrm>
            <a:off x="152400" y="1916427"/>
            <a:ext cx="8991600" cy="2974728"/>
          </a:xfrm>
          <a:prstGeom prst="rect">
            <a:avLst/>
          </a:prstGeom>
        </p:spPr>
      </p:pic>
    </p:spTree>
    <p:extLst>
      <p:ext uri="{BB962C8B-B14F-4D97-AF65-F5344CB8AC3E}">
        <p14:creationId xmlns:p14="http://schemas.microsoft.com/office/powerpoint/2010/main" val="639052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F9B52EE5-AB1C-445B-A035-E3D1611C9048}"/>
              </a:ext>
            </a:extLst>
          </p:cNvPr>
          <p:cNvSpPr/>
          <p:nvPr/>
        </p:nvSpPr>
        <p:spPr>
          <a:xfrm>
            <a:off x="0" y="857250"/>
            <a:ext cx="9144000" cy="5143500"/>
          </a:xfrm>
          <a:prstGeom prst="rect">
            <a:avLst/>
          </a:prstGeom>
          <a:blipFill>
            <a:blip r:embed="rId3">
              <a:alphaModFix amt="48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Marcador de número de diapositiva 1"/>
          <p:cNvSpPr>
            <a:spLocks noGrp="1"/>
          </p:cNvSpPr>
          <p:nvPr>
            <p:ph type="sldNum" sz="quarter" idx="4"/>
          </p:nvPr>
        </p:nvSpPr>
        <p:spPr/>
        <p:txBody>
          <a:bodyPr/>
          <a:lstStyle/>
          <a:p>
            <a:pPr defTabSz="685800">
              <a:defRPr/>
            </a:pPr>
            <a:fld id="{962EFF2D-00EB-4E7F-BD4E-F5FBAC2797DE}" type="slidenum">
              <a:rPr lang="es-MX">
                <a:cs typeface="+mn-cs"/>
              </a:rPr>
              <a:pPr defTabSz="685800">
                <a:defRPr/>
              </a:pPr>
              <a:t>23</a:t>
            </a:fld>
            <a:endParaRPr lang="es-MX" dirty="0">
              <a:cs typeface="+mn-cs"/>
            </a:endParaRPr>
          </a:p>
        </p:txBody>
      </p:sp>
      <p:sp>
        <p:nvSpPr>
          <p:cNvPr id="4" name="Título 2"/>
          <p:cNvSpPr>
            <a:spLocks noGrp="1"/>
          </p:cNvSpPr>
          <p:nvPr>
            <p:ph type="title"/>
          </p:nvPr>
        </p:nvSpPr>
        <p:spPr>
          <a:xfrm>
            <a:off x="175615" y="882884"/>
            <a:ext cx="6285561" cy="466445"/>
          </a:xfrm>
        </p:spPr>
        <p:txBody>
          <a:bodyPr vert="horz" wrap="square" lIns="68580" tIns="34290" rIns="68580" bIns="34290" rtlCol="0" anchor="ctr">
            <a:normAutofit/>
          </a:bodyPr>
          <a:lstStyle/>
          <a:p>
            <a:pPr algn="ctr"/>
            <a:r>
              <a:rPr lang="es-MX" sz="1500" dirty="0">
                <a:solidFill>
                  <a:schemeClr val="accent4">
                    <a:lumMod val="50000"/>
                  </a:schemeClr>
                </a:solidFill>
                <a:latin typeface="+mn-lt"/>
              </a:rPr>
              <a:t>Proceso combinado: elevación de bordos y dragado marino</a:t>
            </a:r>
          </a:p>
        </p:txBody>
      </p:sp>
      <p:pic>
        <p:nvPicPr>
          <p:cNvPr id="5" name="Imagen 4"/>
          <p:cNvPicPr>
            <a:picLocks noChangeAspect="1"/>
          </p:cNvPicPr>
          <p:nvPr/>
        </p:nvPicPr>
        <p:blipFill>
          <a:blip r:embed="rId4"/>
          <a:stretch>
            <a:fillRect/>
          </a:stretch>
        </p:blipFill>
        <p:spPr>
          <a:xfrm>
            <a:off x="93372" y="3428999"/>
            <a:ext cx="6338332" cy="541981"/>
          </a:xfrm>
          <a:prstGeom prst="rect">
            <a:avLst/>
          </a:prstGeom>
        </p:spPr>
      </p:pic>
      <p:pic>
        <p:nvPicPr>
          <p:cNvPr id="10" name="Imagen 9"/>
          <p:cNvPicPr>
            <a:picLocks noChangeAspect="1"/>
          </p:cNvPicPr>
          <p:nvPr/>
        </p:nvPicPr>
        <p:blipFill>
          <a:blip r:embed="rId5"/>
          <a:stretch>
            <a:fillRect/>
          </a:stretch>
        </p:blipFill>
        <p:spPr>
          <a:xfrm>
            <a:off x="-106760" y="1447800"/>
            <a:ext cx="5009264" cy="2044394"/>
          </a:xfrm>
          <a:prstGeom prst="rect">
            <a:avLst/>
          </a:prstGeom>
        </p:spPr>
      </p:pic>
      <p:pic>
        <p:nvPicPr>
          <p:cNvPr id="12" name="Imagen 11"/>
          <p:cNvPicPr>
            <a:picLocks noChangeAspect="1"/>
          </p:cNvPicPr>
          <p:nvPr/>
        </p:nvPicPr>
        <p:blipFill>
          <a:blip r:embed="rId6"/>
          <a:stretch>
            <a:fillRect/>
          </a:stretch>
        </p:blipFill>
        <p:spPr>
          <a:xfrm>
            <a:off x="5608732" y="1176289"/>
            <a:ext cx="3462265" cy="2429246"/>
          </a:xfrm>
          <a:prstGeom prst="rect">
            <a:avLst/>
          </a:prstGeom>
        </p:spPr>
      </p:pic>
      <p:pic>
        <p:nvPicPr>
          <p:cNvPr id="16" name="Imagen 15"/>
          <p:cNvPicPr>
            <a:picLocks noChangeAspect="1"/>
          </p:cNvPicPr>
          <p:nvPr/>
        </p:nvPicPr>
        <p:blipFill rotWithShape="1">
          <a:blip r:embed="rId7"/>
          <a:srcRect t="13544"/>
          <a:stretch/>
        </p:blipFill>
        <p:spPr>
          <a:xfrm>
            <a:off x="6511076" y="3628186"/>
            <a:ext cx="2632924" cy="2118624"/>
          </a:xfrm>
          <a:prstGeom prst="rect">
            <a:avLst/>
          </a:prstGeom>
        </p:spPr>
      </p:pic>
      <p:sp>
        <p:nvSpPr>
          <p:cNvPr id="18" name="Rectángulo 17"/>
          <p:cNvSpPr/>
          <p:nvPr/>
        </p:nvSpPr>
        <p:spPr>
          <a:xfrm>
            <a:off x="93372" y="3970981"/>
            <a:ext cx="6367804" cy="1931298"/>
          </a:xfrm>
          <a:prstGeom prst="rect">
            <a:avLst/>
          </a:prstGeom>
          <a:solidFill>
            <a:schemeClr val="tx1">
              <a:alpha val="45000"/>
            </a:schemeClr>
          </a:solidFill>
        </p:spPr>
        <p:txBody>
          <a:bodyPr wrap="square" rtlCol="0">
            <a:spAutoFit/>
          </a:bodyPr>
          <a:lstStyle/>
          <a:p>
            <a:pPr marL="128588" indent="-128588" algn="just" defTabSz="685800">
              <a:buFont typeface="Arial" panose="020B0604020202020204" pitchFamily="34" charset="0"/>
              <a:buChar char="•"/>
              <a:defRPr/>
            </a:pPr>
            <a:r>
              <a:rPr lang="es-MX" sz="1400" b="1" dirty="0">
                <a:solidFill>
                  <a:schemeClr val="bg1"/>
                </a:solidFill>
                <a:latin typeface="Calibri" panose="020F0502020204030204"/>
              </a:rPr>
              <a:t>Dragado marino: </a:t>
            </a:r>
            <a:r>
              <a:rPr lang="es-MX" sz="1400" dirty="0">
                <a:solidFill>
                  <a:schemeClr val="bg1"/>
                </a:solidFill>
                <a:latin typeface="Calibri" panose="020F0502020204030204"/>
              </a:rPr>
              <a:t>La capacidad de las </a:t>
            </a:r>
            <a:r>
              <a:rPr lang="es-MX" sz="1400" b="1" dirty="0">
                <a:solidFill>
                  <a:schemeClr val="bg1"/>
                </a:solidFill>
                <a:latin typeface="Calibri" panose="020F0502020204030204"/>
              </a:rPr>
              <a:t>dragas será igual o mayor a 18”, 14” x 12” </a:t>
            </a:r>
            <a:r>
              <a:rPr lang="es-MX" sz="1400" dirty="0">
                <a:solidFill>
                  <a:schemeClr val="bg1"/>
                </a:solidFill>
                <a:latin typeface="Calibri" panose="020F0502020204030204"/>
              </a:rPr>
              <a:t>de succión y descarga, por las condiciones de trabajo en el Lago </a:t>
            </a:r>
            <a:r>
              <a:rPr lang="es-MX" sz="1400" b="1" dirty="0">
                <a:solidFill>
                  <a:schemeClr val="bg1"/>
                </a:solidFill>
                <a:latin typeface="Calibri" panose="020F0502020204030204"/>
              </a:rPr>
              <a:t>(distancias de 1,200 y 2,500 m) </a:t>
            </a:r>
            <a:r>
              <a:rPr lang="es-MX" sz="1400" dirty="0">
                <a:solidFill>
                  <a:schemeClr val="bg1"/>
                </a:solidFill>
                <a:latin typeface="Calibri" panose="020F0502020204030204"/>
              </a:rPr>
              <a:t>y el volumen a extraer, el periodo de ejecución será de 12 meses.</a:t>
            </a:r>
          </a:p>
          <a:p>
            <a:pPr marL="128588" indent="-128588" algn="just" defTabSz="685800">
              <a:buFont typeface="Arial" panose="020B0604020202020204" pitchFamily="34" charset="0"/>
              <a:buChar char="•"/>
              <a:defRPr/>
            </a:pPr>
            <a:r>
              <a:rPr lang="es-MX" sz="1400" b="1" dirty="0">
                <a:solidFill>
                  <a:schemeClr val="bg1"/>
                </a:solidFill>
                <a:latin typeface="Calibri" panose="020F0502020204030204"/>
              </a:rPr>
              <a:t>Bordo perimetral: </a:t>
            </a:r>
            <a:r>
              <a:rPr lang="es-MX" sz="1400" dirty="0">
                <a:solidFill>
                  <a:schemeClr val="bg1"/>
                </a:solidFill>
                <a:latin typeface="Calibri" panose="020F0502020204030204"/>
              </a:rPr>
              <a:t>con base de tezontle de 12” a fondo perdido para el desplante de la base. Será conformado con mezcla al 50% de  rezaga de tezontle bien granulada de 4” tamaño máximo y 50% tepetate y una compactación de 95% del ensayo Proctor estándar. Taludes: exterior de 2:1 e interior 3:1 y un ancho de corona de 7 m y elevación de 2 m (30 cm de bordo libre).</a:t>
            </a:r>
          </a:p>
          <a:p>
            <a:pPr marL="128588" indent="-128588" algn="just" defTabSz="685800">
              <a:spcAft>
                <a:spcPts val="450"/>
              </a:spcAft>
              <a:buFont typeface="Arial" panose="020B0604020202020204" pitchFamily="34" charset="0"/>
              <a:buChar char="•"/>
              <a:defRPr/>
            </a:pPr>
            <a:endParaRPr lang="es-MX" sz="750" dirty="0">
              <a:solidFill>
                <a:schemeClr val="bg1"/>
              </a:solidFill>
              <a:latin typeface="Calibri" panose="020F0502020204030204"/>
            </a:endParaRPr>
          </a:p>
        </p:txBody>
      </p:sp>
      <p:sp>
        <p:nvSpPr>
          <p:cNvPr id="19" name="Título 1">
            <a:extLst>
              <a:ext uri="{FF2B5EF4-FFF2-40B4-BE49-F238E27FC236}">
                <a16:creationId xmlns:a16="http://schemas.microsoft.com/office/drawing/2014/main" id="{008B3330-C367-4E59-8DDE-B93312D2CF74}"/>
              </a:ext>
            </a:extLst>
          </p:cNvPr>
          <p:cNvSpPr txBox="1">
            <a:spLocks/>
          </p:cNvSpPr>
          <p:nvPr/>
        </p:nvSpPr>
        <p:spPr>
          <a:xfrm>
            <a:off x="175615" y="269785"/>
            <a:ext cx="8792769" cy="332079"/>
          </a:xfrm>
          <a:prstGeom prst="rect">
            <a:avLst/>
          </a:prstGeom>
          <a:noFill/>
        </p:spPr>
        <p:txBody>
          <a:bodyPr/>
          <a:lstStyle>
            <a:lvl1pPr algn="l" defTabSz="914377" rtl="0" eaLnBrk="1" latinLnBrk="0" hangingPunct="1">
              <a:lnSpc>
                <a:spcPct val="90000"/>
              </a:lnSpc>
              <a:spcBef>
                <a:spcPct val="0"/>
              </a:spcBef>
              <a:buNone/>
              <a:defRPr sz="4000" b="0" i="0" kern="1200">
                <a:solidFill>
                  <a:srgbClr val="6E152E"/>
                </a:solidFill>
                <a:latin typeface="Montserrat SemiBold" panose="00000700000000000000" pitchFamily="2" charset="0"/>
                <a:ea typeface="+mj-ea"/>
                <a:cs typeface="+mj-cs"/>
              </a:defRPr>
            </a:lvl1pPr>
          </a:lstStyle>
          <a:p>
            <a:r>
              <a:rPr lang="es-MX" sz="1800" b="1" dirty="0"/>
              <a:t>6.- PROCESOS CAPACIDAD DEL LAGO.</a:t>
            </a:r>
          </a:p>
        </p:txBody>
      </p:sp>
    </p:spTree>
    <p:extLst>
      <p:ext uri="{BB962C8B-B14F-4D97-AF65-F5344CB8AC3E}">
        <p14:creationId xmlns:p14="http://schemas.microsoft.com/office/powerpoint/2010/main" val="65631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24</a:t>
            </a:fld>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783"/>
            <a:ext cx="9144000" cy="4870433"/>
          </a:xfrm>
          <a:prstGeom prst="rect">
            <a:avLst/>
          </a:prstGeom>
        </p:spPr>
      </p:pic>
      <p:sp>
        <p:nvSpPr>
          <p:cNvPr id="4" name="CuadroTexto 3"/>
          <p:cNvSpPr txBox="1"/>
          <p:nvPr/>
        </p:nvSpPr>
        <p:spPr>
          <a:xfrm>
            <a:off x="809591" y="278178"/>
            <a:ext cx="7157729" cy="523220"/>
          </a:xfrm>
          <a:prstGeom prst="rect">
            <a:avLst/>
          </a:prstGeom>
          <a:noFill/>
        </p:spPr>
        <p:txBody>
          <a:bodyPr wrap="none" rtlCol="0">
            <a:spAutoFit/>
          </a:bodyPr>
          <a:lstStyle/>
          <a:p>
            <a:r>
              <a:rPr lang="es-MX" sz="2800" dirty="0">
                <a:solidFill>
                  <a:srgbClr val="FF0000"/>
                </a:solidFill>
              </a:rPr>
              <a:t>Proyectos agrícolas y turísticos ecológicos </a:t>
            </a:r>
          </a:p>
        </p:txBody>
      </p:sp>
    </p:spTree>
    <p:extLst>
      <p:ext uri="{BB962C8B-B14F-4D97-AF65-F5344CB8AC3E}">
        <p14:creationId xmlns:p14="http://schemas.microsoft.com/office/powerpoint/2010/main" val="2467486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5473" y="304800"/>
            <a:ext cx="7204709" cy="553998"/>
          </a:xfrm>
        </p:spPr>
        <p:txBody>
          <a:bodyPr/>
          <a:lstStyle/>
          <a:p>
            <a:pPr algn="ctr"/>
            <a:r>
              <a:rPr lang="es-MX" sz="3600" dirty="0"/>
              <a:t>Presupuesto del proyecto</a:t>
            </a:r>
          </a:p>
        </p:txBody>
      </p:sp>
      <p:sp>
        <p:nvSpPr>
          <p:cNvPr id="3" name="Marcador de número de diapositiva 2"/>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25</a:t>
            </a:fld>
            <a:endParaRPr lang="es-MX" dirty="0"/>
          </a:p>
        </p:txBody>
      </p:sp>
      <p:pic>
        <p:nvPicPr>
          <p:cNvPr id="4" name="Imagen 3"/>
          <p:cNvPicPr>
            <a:picLocks noChangeAspect="1"/>
          </p:cNvPicPr>
          <p:nvPr/>
        </p:nvPicPr>
        <p:blipFill>
          <a:blip r:embed="rId2"/>
          <a:stretch>
            <a:fillRect/>
          </a:stretch>
        </p:blipFill>
        <p:spPr>
          <a:xfrm>
            <a:off x="92583" y="990600"/>
            <a:ext cx="8712263" cy="4702703"/>
          </a:xfrm>
          <a:prstGeom prst="rect">
            <a:avLst/>
          </a:prstGeom>
        </p:spPr>
      </p:pic>
    </p:spTree>
    <p:extLst>
      <p:ext uri="{BB962C8B-B14F-4D97-AF65-F5344CB8AC3E}">
        <p14:creationId xmlns:p14="http://schemas.microsoft.com/office/powerpoint/2010/main" val="2382685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304800"/>
            <a:ext cx="7204709" cy="615553"/>
          </a:xfrm>
        </p:spPr>
        <p:txBody>
          <a:bodyPr/>
          <a:lstStyle/>
          <a:p>
            <a:pPr algn="ctr"/>
            <a:r>
              <a:rPr lang="es-MX" sz="4000" dirty="0"/>
              <a:t>Presupuesto inmediato</a:t>
            </a:r>
          </a:p>
        </p:txBody>
      </p:sp>
      <p:sp>
        <p:nvSpPr>
          <p:cNvPr id="3" name="Marcador de número de diapositiva 2"/>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26</a:t>
            </a:fld>
            <a:endParaRPr lang="es-MX" dirty="0"/>
          </a:p>
        </p:txBody>
      </p:sp>
      <p:pic>
        <p:nvPicPr>
          <p:cNvPr id="4" name="Imagen 3"/>
          <p:cNvPicPr>
            <a:picLocks noChangeAspect="1"/>
          </p:cNvPicPr>
          <p:nvPr/>
        </p:nvPicPr>
        <p:blipFill>
          <a:blip r:embed="rId2"/>
          <a:stretch>
            <a:fillRect/>
          </a:stretch>
        </p:blipFill>
        <p:spPr>
          <a:xfrm>
            <a:off x="275178" y="1219200"/>
            <a:ext cx="8632856" cy="4406157"/>
          </a:xfrm>
          <a:prstGeom prst="rect">
            <a:avLst/>
          </a:prstGeom>
        </p:spPr>
      </p:pic>
    </p:spTree>
    <p:extLst>
      <p:ext uri="{BB962C8B-B14F-4D97-AF65-F5344CB8AC3E}">
        <p14:creationId xmlns:p14="http://schemas.microsoft.com/office/powerpoint/2010/main" val="2430948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0A5E0-40C3-9D2B-4F6B-91651BB68164}"/>
              </a:ext>
            </a:extLst>
          </p:cNvPr>
          <p:cNvSpPr>
            <a:spLocks noGrp="1"/>
          </p:cNvSpPr>
          <p:nvPr>
            <p:ph type="title"/>
          </p:nvPr>
        </p:nvSpPr>
        <p:spPr>
          <a:xfrm>
            <a:off x="623888" y="304800"/>
            <a:ext cx="7891463" cy="586893"/>
          </a:xfrm>
        </p:spPr>
        <p:txBody>
          <a:bodyPr/>
          <a:lstStyle/>
          <a:p>
            <a:r>
              <a:rPr lang="es-MX" dirty="0"/>
              <a:t>PHLTX en números</a:t>
            </a:r>
          </a:p>
        </p:txBody>
      </p:sp>
      <p:sp>
        <p:nvSpPr>
          <p:cNvPr id="3" name="Marcador de texto 2">
            <a:extLst>
              <a:ext uri="{FF2B5EF4-FFF2-40B4-BE49-F238E27FC236}">
                <a16:creationId xmlns:a16="http://schemas.microsoft.com/office/drawing/2014/main" id="{F1D63ECA-18AD-A291-074C-8F22FC725554}"/>
              </a:ext>
            </a:extLst>
          </p:cNvPr>
          <p:cNvSpPr>
            <a:spLocks noGrp="1"/>
          </p:cNvSpPr>
          <p:nvPr>
            <p:ph type="body" idx="1"/>
          </p:nvPr>
        </p:nvSpPr>
        <p:spPr>
          <a:xfrm>
            <a:off x="664864" y="1295400"/>
            <a:ext cx="7886700" cy="5047536"/>
          </a:xfrm>
        </p:spPr>
        <p:txBody>
          <a:bodyPr/>
          <a:lstStyle/>
          <a:p>
            <a:pPr marL="285750" indent="-285750">
              <a:spcAft>
                <a:spcPts val="600"/>
              </a:spcAft>
              <a:buFont typeface="Arial" panose="020B0604020202020204" pitchFamily="34" charset="0"/>
              <a:buChar char="•"/>
            </a:pPr>
            <a:r>
              <a:rPr lang="es-MX" sz="2400" dirty="0">
                <a:solidFill>
                  <a:schemeClr val="tx1"/>
                </a:solidFill>
              </a:rPr>
              <a:t>750 L/s de agua potable </a:t>
            </a:r>
          </a:p>
          <a:p>
            <a:pPr marL="628650" lvl="1" indent="-285750">
              <a:spcAft>
                <a:spcPts val="600"/>
              </a:spcAft>
              <a:buFont typeface="Arial" panose="020B0604020202020204" pitchFamily="34" charset="0"/>
              <a:buChar char="•"/>
            </a:pPr>
            <a:r>
              <a:rPr lang="es-MX" sz="2400" dirty="0">
                <a:solidFill>
                  <a:schemeClr val="tx1"/>
                </a:solidFill>
              </a:rPr>
              <a:t>20% mas agua potable a la </a:t>
            </a:r>
            <a:r>
              <a:rPr lang="es-MX" sz="2400" dirty="0" err="1">
                <a:solidFill>
                  <a:schemeClr val="tx1"/>
                </a:solidFill>
              </a:rPr>
              <a:t>CRAyLC</a:t>
            </a:r>
            <a:r>
              <a:rPr lang="es-MX" sz="2400" dirty="0">
                <a:solidFill>
                  <a:schemeClr val="tx1"/>
                </a:solidFill>
              </a:rPr>
              <a:t> (4 m</a:t>
            </a:r>
            <a:r>
              <a:rPr lang="es-MX" sz="2400" baseline="30000" dirty="0">
                <a:solidFill>
                  <a:schemeClr val="tx1"/>
                </a:solidFill>
              </a:rPr>
              <a:t>3</a:t>
            </a:r>
            <a:r>
              <a:rPr lang="es-MX" sz="2400" dirty="0">
                <a:solidFill>
                  <a:schemeClr val="tx1"/>
                </a:solidFill>
              </a:rPr>
              <a:t>/s)</a:t>
            </a:r>
          </a:p>
          <a:p>
            <a:pPr marL="628650" lvl="1" indent="-285750">
              <a:spcAft>
                <a:spcPts val="600"/>
              </a:spcAft>
              <a:buFont typeface="Arial" panose="020B0604020202020204" pitchFamily="34" charset="0"/>
              <a:buChar char="•"/>
            </a:pPr>
            <a:r>
              <a:rPr lang="es-MX" sz="2400" dirty="0">
                <a:solidFill>
                  <a:schemeClr val="tx1"/>
                </a:solidFill>
              </a:rPr>
              <a:t>648,000 </a:t>
            </a:r>
            <a:r>
              <a:rPr lang="es-MX" sz="2400" dirty="0" err="1">
                <a:solidFill>
                  <a:schemeClr val="tx1"/>
                </a:solidFill>
              </a:rPr>
              <a:t>hab</a:t>
            </a:r>
            <a:r>
              <a:rPr lang="es-MX" sz="2400" dirty="0">
                <a:solidFill>
                  <a:schemeClr val="tx1"/>
                </a:solidFill>
              </a:rPr>
              <a:t> (a 100 L/</a:t>
            </a:r>
            <a:r>
              <a:rPr lang="es-MX" sz="2400" dirty="0" err="1">
                <a:solidFill>
                  <a:schemeClr val="tx1"/>
                </a:solidFill>
              </a:rPr>
              <a:t>hab.d</a:t>
            </a:r>
            <a:r>
              <a:rPr lang="es-MX" sz="2400" dirty="0">
                <a:solidFill>
                  <a:schemeClr val="tx1"/>
                </a:solidFill>
              </a:rPr>
              <a:t>)</a:t>
            </a:r>
          </a:p>
          <a:p>
            <a:pPr marL="285750" indent="-285750">
              <a:spcAft>
                <a:spcPts val="600"/>
              </a:spcAft>
              <a:buFont typeface="Arial" panose="020B0604020202020204" pitchFamily="34" charset="0"/>
              <a:buChar char="•"/>
            </a:pPr>
            <a:r>
              <a:rPr lang="es-MX" sz="2400" dirty="0">
                <a:solidFill>
                  <a:schemeClr val="tx1"/>
                </a:solidFill>
              </a:rPr>
              <a:t>400 L/s de agua de riego</a:t>
            </a:r>
          </a:p>
          <a:p>
            <a:pPr marL="628650" lvl="1" indent="-285750">
              <a:spcAft>
                <a:spcPts val="600"/>
              </a:spcAft>
              <a:buFont typeface="Arial" panose="020B0604020202020204" pitchFamily="34" charset="0"/>
              <a:buChar char="•"/>
            </a:pPr>
            <a:r>
              <a:rPr lang="es-MX" sz="2400" dirty="0">
                <a:solidFill>
                  <a:schemeClr val="tx1"/>
                </a:solidFill>
              </a:rPr>
              <a:t>133% mas agua en la región de los 7 ejidos</a:t>
            </a:r>
          </a:p>
          <a:p>
            <a:pPr marL="285750" indent="-285750">
              <a:spcAft>
                <a:spcPts val="600"/>
              </a:spcAft>
              <a:buFont typeface="Arial" panose="020B0604020202020204" pitchFamily="34" charset="0"/>
              <a:buChar char="•"/>
            </a:pPr>
            <a:r>
              <a:rPr lang="es-MX" sz="2400" dirty="0">
                <a:solidFill>
                  <a:schemeClr val="tx1"/>
                </a:solidFill>
              </a:rPr>
              <a:t>43% de retención de agua en la </a:t>
            </a:r>
            <a:r>
              <a:rPr lang="es-MX" sz="2400" dirty="0" err="1">
                <a:solidFill>
                  <a:schemeClr val="tx1"/>
                </a:solidFill>
              </a:rPr>
              <a:t>CRAyLC</a:t>
            </a:r>
            <a:r>
              <a:rPr lang="es-MX" sz="2400" dirty="0">
                <a:solidFill>
                  <a:schemeClr val="tx1"/>
                </a:solidFill>
              </a:rPr>
              <a:t> que ingresan a economía circular</a:t>
            </a:r>
          </a:p>
          <a:p>
            <a:pPr marL="285750" indent="-285750">
              <a:spcAft>
                <a:spcPts val="600"/>
              </a:spcAft>
              <a:buFont typeface="Arial" panose="020B0604020202020204" pitchFamily="34" charset="0"/>
              <a:buChar char="•"/>
            </a:pPr>
            <a:r>
              <a:rPr lang="es-MX" sz="2400" dirty="0">
                <a:solidFill>
                  <a:schemeClr val="tx1"/>
                </a:solidFill>
              </a:rPr>
              <a:t>C</a:t>
            </a:r>
            <a:r>
              <a:rPr lang="es-MX" sz="2400" baseline="-25000" dirty="0">
                <a:solidFill>
                  <a:schemeClr val="tx1"/>
                </a:solidFill>
              </a:rPr>
              <a:t>ar </a:t>
            </a:r>
            <a:r>
              <a:rPr lang="es-MX" sz="2400" dirty="0">
                <a:solidFill>
                  <a:schemeClr val="tx1"/>
                </a:solidFill>
              </a:rPr>
              <a:t>= $ 15.33 MN/m</a:t>
            </a:r>
            <a:r>
              <a:rPr lang="es-MX" sz="2400" baseline="30000" dirty="0">
                <a:solidFill>
                  <a:schemeClr val="tx1"/>
                </a:solidFill>
              </a:rPr>
              <a:t>3 </a:t>
            </a:r>
            <a:r>
              <a:rPr lang="es-MX" sz="2400" dirty="0">
                <a:solidFill>
                  <a:schemeClr val="tx1"/>
                </a:solidFill>
              </a:rPr>
              <a:t>(con 10% amortización/año + 10% de </a:t>
            </a:r>
            <a:r>
              <a:rPr lang="es-MX" sz="2400" dirty="0" err="1">
                <a:solidFill>
                  <a:schemeClr val="tx1"/>
                </a:solidFill>
              </a:rPr>
              <a:t>mantto</a:t>
            </a:r>
            <a:r>
              <a:rPr lang="es-MX" sz="2400" dirty="0">
                <a:solidFill>
                  <a:schemeClr val="tx1"/>
                </a:solidFill>
              </a:rPr>
              <a:t>.)</a:t>
            </a:r>
          </a:p>
          <a:p>
            <a:pPr marL="285750" indent="-285750">
              <a:spcAft>
                <a:spcPts val="600"/>
              </a:spcAft>
              <a:buFont typeface="Arial" panose="020B0604020202020204" pitchFamily="34" charset="0"/>
              <a:buChar char="•"/>
            </a:pPr>
            <a:r>
              <a:rPr lang="es-MX" sz="2400" dirty="0" err="1">
                <a:solidFill>
                  <a:schemeClr val="tx1"/>
                </a:solidFill>
              </a:rPr>
              <a:t>C</a:t>
            </a:r>
            <a:r>
              <a:rPr lang="es-MX" sz="2400" baseline="-25000" dirty="0" err="1">
                <a:solidFill>
                  <a:schemeClr val="tx1"/>
                </a:solidFill>
              </a:rPr>
              <a:t>ap</a:t>
            </a:r>
            <a:r>
              <a:rPr lang="es-MX" sz="2400" baseline="-25000" dirty="0">
                <a:solidFill>
                  <a:schemeClr val="tx1"/>
                </a:solidFill>
              </a:rPr>
              <a:t> </a:t>
            </a:r>
            <a:r>
              <a:rPr lang="es-MX" sz="2400" dirty="0">
                <a:solidFill>
                  <a:schemeClr val="tx1"/>
                </a:solidFill>
              </a:rPr>
              <a:t>= $ 24.63 MN/m</a:t>
            </a:r>
            <a:r>
              <a:rPr lang="es-MX" sz="2400" baseline="30000" dirty="0">
                <a:solidFill>
                  <a:schemeClr val="tx1"/>
                </a:solidFill>
              </a:rPr>
              <a:t>3 </a:t>
            </a:r>
            <a:endParaRPr lang="es-MX" sz="2400" dirty="0">
              <a:solidFill>
                <a:schemeClr val="tx1"/>
              </a:solidFill>
            </a:endParaRPr>
          </a:p>
          <a:p>
            <a:pPr marL="628650" lvl="1" indent="-285750">
              <a:buFont typeface="Arial" panose="020B0604020202020204" pitchFamily="34" charset="0"/>
              <a:buChar char="•"/>
            </a:pPr>
            <a:endParaRPr lang="es-MX" dirty="0"/>
          </a:p>
          <a:p>
            <a:pPr marL="628650" lvl="1" indent="-285750">
              <a:buFont typeface="Arial" panose="020B0604020202020204" pitchFamily="34" charset="0"/>
              <a:buChar char="•"/>
            </a:pPr>
            <a:endParaRPr lang="es-MX" dirty="0"/>
          </a:p>
          <a:p>
            <a:pPr marL="285750" indent="-285750">
              <a:buFont typeface="Arial" panose="020B0604020202020204" pitchFamily="34" charset="0"/>
              <a:buChar char="•"/>
            </a:pPr>
            <a:endParaRPr lang="es-MX" dirty="0"/>
          </a:p>
        </p:txBody>
      </p:sp>
      <p:sp>
        <p:nvSpPr>
          <p:cNvPr id="4" name="Marcador de número de diapositiva 3">
            <a:extLst>
              <a:ext uri="{FF2B5EF4-FFF2-40B4-BE49-F238E27FC236}">
                <a16:creationId xmlns:a16="http://schemas.microsoft.com/office/drawing/2014/main" id="{AF3A7BAC-FEB8-B5BD-6437-7B556DBD0F52}"/>
              </a:ext>
            </a:extLst>
          </p:cNvPr>
          <p:cNvSpPr>
            <a:spLocks noGrp="1"/>
          </p:cNvSpPr>
          <p:nvPr>
            <p:ph type="sldNum" sz="quarter" idx="12"/>
          </p:nvPr>
        </p:nvSpPr>
        <p:spPr>
          <a:xfrm>
            <a:off x="8567961" y="6469735"/>
            <a:ext cx="381000" cy="365125"/>
          </a:xfrm>
        </p:spPr>
        <p:txBody>
          <a:bodyPr/>
          <a:lstStyle/>
          <a:p>
            <a:fld id="{C119739B-ACC7-1A4E-906B-A9546BA1AB75}" type="slidenum">
              <a:rPr lang="es-MX" smtClean="0"/>
              <a:t>27</a:t>
            </a:fld>
            <a:endParaRPr lang="es-MX" dirty="0"/>
          </a:p>
        </p:txBody>
      </p:sp>
    </p:spTree>
    <p:extLst>
      <p:ext uri="{BB962C8B-B14F-4D97-AF65-F5344CB8AC3E}">
        <p14:creationId xmlns:p14="http://schemas.microsoft.com/office/powerpoint/2010/main" val="602716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260" y="228600"/>
            <a:ext cx="7891463" cy="533400"/>
          </a:xfrm>
        </p:spPr>
        <p:txBody>
          <a:bodyPr/>
          <a:lstStyle/>
          <a:p>
            <a:r>
              <a:rPr lang="es-MX" dirty="0"/>
              <a:t>Certeza jurídica que contenga:</a:t>
            </a:r>
          </a:p>
        </p:txBody>
      </p:sp>
      <p:sp>
        <p:nvSpPr>
          <p:cNvPr id="3" name="Marcador de texto 2"/>
          <p:cNvSpPr>
            <a:spLocks noGrp="1"/>
          </p:cNvSpPr>
          <p:nvPr>
            <p:ph type="body" idx="1"/>
          </p:nvPr>
        </p:nvSpPr>
        <p:spPr>
          <a:xfrm>
            <a:off x="228600" y="762000"/>
            <a:ext cx="8763000" cy="5220019"/>
          </a:xfrm>
        </p:spPr>
        <p:txBody>
          <a:bodyPr/>
          <a:lstStyle/>
          <a:p>
            <a:pPr marL="285750" indent="-285750">
              <a:lnSpc>
                <a:spcPct val="114000"/>
              </a:lnSpc>
              <a:spcAft>
                <a:spcPts val="600"/>
              </a:spcAft>
              <a:buFont typeface="Arial" panose="020B0604020202020204" pitchFamily="34" charset="0"/>
              <a:buChar char="•"/>
            </a:pPr>
            <a:r>
              <a:rPr lang="es-MX" sz="2800" dirty="0">
                <a:solidFill>
                  <a:schemeClr val="tx1"/>
                </a:solidFill>
              </a:rPr>
              <a:t>La tierra es del ejido, el agua es de la Nación (convenios de ocupación temporal).</a:t>
            </a:r>
          </a:p>
          <a:p>
            <a:pPr marL="285750" indent="-285750">
              <a:lnSpc>
                <a:spcPct val="114000"/>
              </a:lnSpc>
              <a:spcAft>
                <a:spcPts val="600"/>
              </a:spcAft>
              <a:buFont typeface="Arial" panose="020B0604020202020204" pitchFamily="34" charset="0"/>
              <a:buChar char="•"/>
            </a:pPr>
            <a:r>
              <a:rPr lang="es-MX" sz="2800" dirty="0">
                <a:solidFill>
                  <a:schemeClr val="tx1"/>
                </a:solidFill>
              </a:rPr>
              <a:t>Se compensa al ejido con inversiones para desarrollar proyectos productivos ejidales.</a:t>
            </a:r>
          </a:p>
          <a:p>
            <a:pPr marL="285750" indent="-285750">
              <a:lnSpc>
                <a:spcPct val="114000"/>
              </a:lnSpc>
              <a:spcAft>
                <a:spcPts val="600"/>
              </a:spcAft>
              <a:buFont typeface="Arial" panose="020B0604020202020204" pitchFamily="34" charset="0"/>
              <a:buChar char="•"/>
            </a:pPr>
            <a:r>
              <a:rPr lang="es-MX" sz="2800" dirty="0">
                <a:solidFill>
                  <a:schemeClr val="tx1"/>
                </a:solidFill>
              </a:rPr>
              <a:t>Incrementar el riego de la región de 300 L/s que hay en la actualidad a 700.</a:t>
            </a:r>
          </a:p>
          <a:p>
            <a:pPr marL="285750" indent="-285750">
              <a:lnSpc>
                <a:spcPct val="114000"/>
              </a:lnSpc>
              <a:spcAft>
                <a:spcPts val="600"/>
              </a:spcAft>
              <a:buFont typeface="Arial" panose="020B0604020202020204" pitchFamily="34" charset="0"/>
              <a:buChar char="•"/>
            </a:pPr>
            <a:r>
              <a:rPr lang="es-MX" sz="2800" dirty="0">
                <a:solidFill>
                  <a:schemeClr val="tx1"/>
                </a:solidFill>
              </a:rPr>
              <a:t>Detener el tiradero de cascajo y basura en la zona.</a:t>
            </a:r>
          </a:p>
          <a:p>
            <a:pPr marL="285750" indent="-285750">
              <a:lnSpc>
                <a:spcPct val="114000"/>
              </a:lnSpc>
              <a:spcAft>
                <a:spcPts val="600"/>
              </a:spcAft>
              <a:buFont typeface="Arial" panose="020B0604020202020204" pitchFamily="34" charset="0"/>
              <a:buChar char="•"/>
            </a:pPr>
            <a:r>
              <a:rPr lang="es-MX" sz="2800" dirty="0">
                <a:solidFill>
                  <a:schemeClr val="tx1"/>
                </a:solidFill>
              </a:rPr>
              <a:t>Agua potable ahora (30 L/s) del pozo 11 u otro de mejor calidad y 750 L/s después</a:t>
            </a:r>
          </a:p>
        </p:txBody>
      </p:sp>
      <p:sp>
        <p:nvSpPr>
          <p:cNvPr id="4" name="Marcador de número de diapositiva 3"/>
          <p:cNvSpPr>
            <a:spLocks noGrp="1"/>
          </p:cNvSpPr>
          <p:nvPr>
            <p:ph type="sldNum" sz="quarter" idx="12"/>
          </p:nvPr>
        </p:nvSpPr>
        <p:spPr>
          <a:xfrm>
            <a:off x="8686800" y="6477000"/>
            <a:ext cx="228600" cy="228600"/>
          </a:xfrm>
        </p:spPr>
        <p:txBody>
          <a:bodyPr/>
          <a:lstStyle/>
          <a:p>
            <a:fld id="{C119739B-ACC7-1A4E-906B-A9546BA1AB75}" type="slidenum">
              <a:rPr lang="es-MX" smtClean="0"/>
              <a:t>28</a:t>
            </a:fld>
            <a:endParaRPr lang="es-MX" dirty="0"/>
          </a:p>
        </p:txBody>
      </p:sp>
    </p:spTree>
    <p:extLst>
      <p:ext uri="{BB962C8B-B14F-4D97-AF65-F5344CB8AC3E}">
        <p14:creationId xmlns:p14="http://schemas.microsoft.com/office/powerpoint/2010/main" val="429443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6531"/>
            <a:ext cx="7891463" cy="533400"/>
          </a:xfrm>
        </p:spPr>
        <p:txBody>
          <a:bodyPr/>
          <a:lstStyle/>
          <a:p>
            <a:r>
              <a:rPr lang="es-MX" dirty="0"/>
              <a:t>Pasos a seguir:</a:t>
            </a:r>
          </a:p>
        </p:txBody>
      </p:sp>
      <p:sp>
        <p:nvSpPr>
          <p:cNvPr id="4" name="Marcador de número de diapositiva 3"/>
          <p:cNvSpPr>
            <a:spLocks noGrp="1"/>
          </p:cNvSpPr>
          <p:nvPr>
            <p:ph type="sldNum" sz="quarter" idx="12"/>
          </p:nvPr>
        </p:nvSpPr>
        <p:spPr>
          <a:xfrm>
            <a:off x="8686800" y="6477000"/>
            <a:ext cx="228600" cy="228600"/>
          </a:xfrm>
        </p:spPr>
        <p:txBody>
          <a:bodyPr/>
          <a:lstStyle/>
          <a:p>
            <a:fld id="{C119739B-ACC7-1A4E-906B-A9546BA1AB75}" type="slidenum">
              <a:rPr lang="es-MX" smtClean="0"/>
              <a:t>29</a:t>
            </a:fld>
            <a:endParaRPr lang="es-MX" dirty="0"/>
          </a:p>
        </p:txBody>
      </p:sp>
      <p:sp>
        <p:nvSpPr>
          <p:cNvPr id="6" name="Rectángulo 5">
            <a:extLst>
              <a:ext uri="{FF2B5EF4-FFF2-40B4-BE49-F238E27FC236}">
                <a16:creationId xmlns:a16="http://schemas.microsoft.com/office/drawing/2014/main" id="{30CECBBF-8484-CB0D-ACA8-12105EC9E80F}"/>
              </a:ext>
            </a:extLst>
          </p:cNvPr>
          <p:cNvSpPr/>
          <p:nvPr/>
        </p:nvSpPr>
        <p:spPr>
          <a:xfrm>
            <a:off x="304800" y="488769"/>
            <a:ext cx="8077200" cy="5309467"/>
          </a:xfrm>
          <a:prstGeom prst="rect">
            <a:avLst/>
          </a:prstGeom>
        </p:spPr>
        <p:txBody>
          <a:bodyPr wrap="square">
            <a:spAutoFit/>
          </a:bodyPr>
          <a:lstStyle/>
          <a:p>
            <a:pPr marL="342900" lvl="0" indent="-342900" algn="just">
              <a:lnSpc>
                <a:spcPct val="107000"/>
              </a:lnSpc>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Realizar el </a:t>
            </a:r>
            <a:r>
              <a:rPr lang="es-MX" sz="2400" b="1" dirty="0">
                <a:latin typeface="Montserrat" pitchFamily="2" charset="77"/>
                <a:ea typeface="Calibri" panose="020F0502020204030204" pitchFamily="34" charset="0"/>
                <a:cs typeface="Times New Roman" panose="02020603050405020304" pitchFamily="18" charset="0"/>
              </a:rPr>
              <a:t>proyecto ejecutivo </a:t>
            </a:r>
            <a:r>
              <a:rPr lang="es-MX" sz="2400" dirty="0">
                <a:latin typeface="Montserrat" pitchFamily="2" charset="77"/>
                <a:ea typeface="Calibri" panose="020F0502020204030204" pitchFamily="34" charset="0"/>
                <a:cs typeface="Times New Roman" panose="02020603050405020304" pitchFamily="18" charset="0"/>
              </a:rPr>
              <a:t>en los próximos 6 meses.</a:t>
            </a:r>
          </a:p>
          <a:p>
            <a:pPr marL="342900" lvl="0" indent="-342900" algn="just">
              <a:lnSpc>
                <a:spcPct val="107000"/>
              </a:lnSpc>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Gestión de recursos federales, a solicitud de la Jefa de Gobierno CDMX y el Gobernador Edomex</a:t>
            </a:r>
          </a:p>
          <a:p>
            <a:pPr marL="342900" lvl="0" indent="-342900" algn="just">
              <a:lnSpc>
                <a:spcPct val="107000"/>
              </a:lnSpc>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Se mantendrá seguridad en la zona</a:t>
            </a:r>
          </a:p>
          <a:p>
            <a:pPr marL="342900" lvl="0" indent="-342900" algn="just">
              <a:lnSpc>
                <a:spcPct val="107000"/>
              </a:lnSpc>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Se organizarían los </a:t>
            </a:r>
            <a:r>
              <a:rPr lang="es-MX" sz="2400" b="1" dirty="0">
                <a:latin typeface="Montserrat" pitchFamily="2" charset="77"/>
                <a:ea typeface="Calibri" panose="020F0502020204030204" pitchFamily="34" charset="0"/>
                <a:cs typeface="Times New Roman" panose="02020603050405020304" pitchFamily="18" charset="0"/>
              </a:rPr>
              <a:t>proyectos ejidales </a:t>
            </a:r>
            <a:r>
              <a:rPr lang="es-MX" sz="2400" dirty="0">
                <a:latin typeface="Montserrat" pitchFamily="2" charset="77"/>
                <a:ea typeface="Calibri" panose="020F0502020204030204" pitchFamily="34" charset="0"/>
                <a:cs typeface="Times New Roman" panose="02020603050405020304" pitchFamily="18" charset="0"/>
              </a:rPr>
              <a:t>a ser financiados y se diseñaría la infraestructura requerida</a:t>
            </a:r>
          </a:p>
          <a:p>
            <a:pPr marL="342900" lvl="0" indent="-342900" algn="just">
              <a:lnSpc>
                <a:spcPct val="107000"/>
              </a:lnSpc>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Se requerirían de </a:t>
            </a:r>
            <a:r>
              <a:rPr lang="es-MX" sz="2400" b="1" dirty="0">
                <a:latin typeface="Montserrat" pitchFamily="2" charset="77"/>
                <a:ea typeface="Calibri" panose="020F0502020204030204" pitchFamily="34" charset="0"/>
                <a:cs typeface="Times New Roman" panose="02020603050405020304" pitchFamily="18" charset="0"/>
              </a:rPr>
              <a:t>acuerdos inter-ejidales </a:t>
            </a:r>
            <a:r>
              <a:rPr lang="es-MX" sz="2400" dirty="0">
                <a:latin typeface="Montserrat" pitchFamily="2" charset="77"/>
                <a:ea typeface="Calibri" panose="020F0502020204030204" pitchFamily="34" charset="0"/>
                <a:cs typeface="Times New Roman" panose="02020603050405020304" pitchFamily="18" charset="0"/>
              </a:rPr>
              <a:t>para el control del territorio en torno al lago</a:t>
            </a:r>
          </a:p>
          <a:p>
            <a:pPr marL="342900" lvl="0" indent="-342900" algn="just">
              <a:lnSpc>
                <a:spcPct val="107000"/>
              </a:lnSpc>
              <a:spcAft>
                <a:spcPts val="800"/>
              </a:spcAft>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Generar convenios de ocupación temporal con los ejidos del Lago.</a:t>
            </a:r>
          </a:p>
          <a:p>
            <a:pPr marL="342900" lvl="0" indent="-342900" algn="just">
              <a:lnSpc>
                <a:spcPct val="107000"/>
              </a:lnSpc>
              <a:spcAft>
                <a:spcPts val="800"/>
              </a:spcAft>
              <a:buFont typeface="Symbol" panose="05050102010706020507" pitchFamily="18" charset="2"/>
              <a:buChar char=""/>
            </a:pPr>
            <a:r>
              <a:rPr lang="es-MX" sz="2400" dirty="0">
                <a:latin typeface="Montserrat" pitchFamily="2" charset="77"/>
                <a:ea typeface="Calibri" panose="020F0502020204030204" pitchFamily="34" charset="0"/>
                <a:cs typeface="Times New Roman" panose="02020603050405020304" pitchFamily="18" charset="0"/>
              </a:rPr>
              <a:t>Se iniciaría la construcción a inicios del 2023.</a:t>
            </a:r>
            <a:endParaRPr lang="es-MX" sz="2400" dirty="0">
              <a:latin typeface="Montserrat" pitchFamily="2" charset="77"/>
            </a:endParaRPr>
          </a:p>
        </p:txBody>
      </p:sp>
    </p:spTree>
    <p:extLst>
      <p:ext uri="{BB962C8B-B14F-4D97-AF65-F5344CB8AC3E}">
        <p14:creationId xmlns:p14="http://schemas.microsoft.com/office/powerpoint/2010/main" val="125783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628650" y="1275142"/>
            <a:ext cx="2888621" cy="4175918"/>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000" dirty="0">
                <a:latin typeface="Abadi" panose="020B0604020104020204" pitchFamily="34" charset="0"/>
                <a:ea typeface="+mj-ea"/>
                <a:cs typeface="+mj-cs"/>
              </a:rPr>
              <a:t>OBJETIVOS</a:t>
            </a:r>
          </a:p>
          <a:p>
            <a:pPr>
              <a:lnSpc>
                <a:spcPct val="90000"/>
              </a:lnSpc>
              <a:spcBef>
                <a:spcPct val="0"/>
              </a:spcBef>
              <a:spcAft>
                <a:spcPts val="450"/>
              </a:spcAft>
            </a:pPr>
            <a:r>
              <a:rPr lang="en-US" sz="3000" dirty="0">
                <a:latin typeface="Abadi" panose="020B0604020104020204" pitchFamily="34" charset="0"/>
                <a:ea typeface="+mj-ea"/>
                <a:cs typeface="+mj-cs"/>
              </a:rPr>
              <a:t>PRIORITARIOS</a:t>
            </a:r>
          </a:p>
        </p:txBody>
      </p:sp>
      <p:graphicFrame>
        <p:nvGraphicFramePr>
          <p:cNvPr id="21" name="Marcador de contenido 2">
            <a:extLst>
              <a:ext uri="{FF2B5EF4-FFF2-40B4-BE49-F238E27FC236}">
                <a16:creationId xmlns:a16="http://schemas.microsoft.com/office/drawing/2014/main" id="{44D6182D-D4A9-4EE4-83B2-A0C38104E790}"/>
              </a:ext>
            </a:extLst>
          </p:cNvPr>
          <p:cNvGraphicFramePr>
            <a:graphicFrameLocks noGrp="1"/>
          </p:cNvGraphicFramePr>
          <p:nvPr>
            <p:ph idx="4294967295"/>
            <p:extLst>
              <p:ext uri="{D42A27DB-BD31-4B8C-83A1-F6EECF244321}">
                <p14:modId xmlns:p14="http://schemas.microsoft.com/office/powerpoint/2010/main" val="3678683126"/>
              </p:ext>
            </p:extLst>
          </p:nvPr>
        </p:nvGraphicFramePr>
        <p:xfrm>
          <a:off x="3657600" y="1275143"/>
          <a:ext cx="4860036" cy="4175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ector recto 3"/>
          <p:cNvSpPr/>
          <p:nvPr/>
        </p:nvSpPr>
        <p:spPr>
          <a:xfrm>
            <a:off x="3657600" y="5352009"/>
            <a:ext cx="486003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MX" dirty="0"/>
          </a:p>
        </p:txBody>
      </p:sp>
    </p:spTree>
    <p:extLst>
      <p:ext uri="{BB962C8B-B14F-4D97-AF65-F5344CB8AC3E}">
        <p14:creationId xmlns:p14="http://schemas.microsoft.com/office/powerpoint/2010/main" val="106813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568" y="999124"/>
            <a:ext cx="8253274" cy="461665"/>
          </a:xfrm>
        </p:spPr>
        <p:txBody>
          <a:bodyPr/>
          <a:lstStyle/>
          <a:p>
            <a:pPr algn="ctr"/>
            <a:r>
              <a:rPr lang="es-MX" b="1" dirty="0"/>
              <a:t>Beneficios de habilitar el Lago Xico</a:t>
            </a:r>
          </a:p>
        </p:txBody>
      </p:sp>
      <p:sp>
        <p:nvSpPr>
          <p:cNvPr id="3" name="Marcador de número de diapositiva 2"/>
          <p:cNvSpPr>
            <a:spLocks noGrp="1"/>
          </p:cNvSpPr>
          <p:nvPr>
            <p:ph type="sldNum" sz="quarter" idx="12"/>
          </p:nvPr>
        </p:nvSpPr>
        <p:spPr>
          <a:xfrm>
            <a:off x="8701659" y="6579821"/>
            <a:ext cx="206375" cy="184666"/>
          </a:xfrm>
        </p:spPr>
        <p:txBody>
          <a:bodyPr/>
          <a:lstStyle/>
          <a:p>
            <a:fld id="{310D2067-4B28-4309-9032-3BFB1D9C7DD2}" type="slidenum">
              <a:rPr lang="es-MX" smtClean="0"/>
              <a:t>30</a:t>
            </a:fld>
            <a:endParaRPr lang="es-MX"/>
          </a:p>
        </p:txBody>
      </p:sp>
      <p:sp>
        <p:nvSpPr>
          <p:cNvPr id="5" name="4 Rectángulo"/>
          <p:cNvSpPr/>
          <p:nvPr/>
        </p:nvSpPr>
        <p:spPr>
          <a:xfrm>
            <a:off x="116007" y="1510493"/>
            <a:ext cx="8397373" cy="923330"/>
          </a:xfrm>
          <a:prstGeom prst="rect">
            <a:avLst/>
          </a:prstGeom>
        </p:spPr>
        <p:txBody>
          <a:bodyPr wrap="square">
            <a:spAutoFit/>
          </a:bodyPr>
          <a:lstStyle/>
          <a:p>
            <a:endParaRPr lang="es-MX" sz="1350" dirty="0"/>
          </a:p>
          <a:p>
            <a:endParaRPr lang="es-MX" sz="1350" dirty="0"/>
          </a:p>
          <a:p>
            <a:endParaRPr lang="es-MX" sz="1350" dirty="0"/>
          </a:p>
          <a:p>
            <a:endParaRPr lang="es-MX" sz="1350" dirty="0"/>
          </a:p>
        </p:txBody>
      </p:sp>
      <p:graphicFrame>
        <p:nvGraphicFramePr>
          <p:cNvPr id="4" name="3 Diagrama"/>
          <p:cNvGraphicFramePr/>
          <p:nvPr>
            <p:extLst>
              <p:ext uri="{D42A27DB-BD31-4B8C-83A1-F6EECF244321}">
                <p14:modId xmlns:p14="http://schemas.microsoft.com/office/powerpoint/2010/main" val="135090524"/>
              </p:ext>
            </p:extLst>
          </p:nvPr>
        </p:nvGraphicFramePr>
        <p:xfrm>
          <a:off x="31044" y="1510493"/>
          <a:ext cx="8378842" cy="3927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a:extLst>
              <a:ext uri="{FF2B5EF4-FFF2-40B4-BE49-F238E27FC236}">
                <a16:creationId xmlns:a16="http://schemas.microsoft.com/office/drawing/2014/main" id="{6B3D060C-7160-4DBD-894C-2676F03AACCE}"/>
              </a:ext>
            </a:extLst>
          </p:cNvPr>
          <p:cNvGrpSpPr/>
          <p:nvPr/>
        </p:nvGrpSpPr>
        <p:grpSpPr>
          <a:xfrm>
            <a:off x="2133600" y="1830020"/>
            <a:ext cx="1165345" cy="284276"/>
            <a:chOff x="5516231" y="3160660"/>
            <a:chExt cx="1165345" cy="284276"/>
          </a:xfrm>
        </p:grpSpPr>
        <p:sp>
          <p:nvSpPr>
            <p:cNvPr id="7" name="Flecha: a la izquierda y derecha 6">
              <a:extLst>
                <a:ext uri="{FF2B5EF4-FFF2-40B4-BE49-F238E27FC236}">
                  <a16:creationId xmlns:a16="http://schemas.microsoft.com/office/drawing/2014/main" id="{2A5AE040-F566-4454-B81F-B697A7E5A47A}"/>
                </a:ext>
              </a:extLst>
            </p:cNvPr>
            <p:cNvSpPr/>
            <p:nvPr/>
          </p:nvSpPr>
          <p:spPr>
            <a:xfrm rot="3862644">
              <a:off x="5956766" y="2720125"/>
              <a:ext cx="284276" cy="1165345"/>
            </a:xfrm>
            <a:prstGeom prst="lef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lecha: a la izquierda y derecha 4">
              <a:extLst>
                <a:ext uri="{FF2B5EF4-FFF2-40B4-BE49-F238E27FC236}">
                  <a16:creationId xmlns:a16="http://schemas.microsoft.com/office/drawing/2014/main" id="{F819A386-AA89-41F4-8E69-B5317351A558}"/>
                </a:ext>
              </a:extLst>
            </p:cNvPr>
            <p:cNvSpPr txBox="1"/>
            <p:nvPr/>
          </p:nvSpPr>
          <p:spPr>
            <a:xfrm rot="14662644">
              <a:off x="6042049" y="2953194"/>
              <a:ext cx="113710" cy="6992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b="1" kern="1200">
                <a:solidFill>
                  <a:schemeClr val="tx1"/>
                </a:solidFill>
              </a:endParaRPr>
            </a:p>
          </p:txBody>
        </p:sp>
      </p:grpSp>
      <p:sp>
        <p:nvSpPr>
          <p:cNvPr id="9" name="CuadroTexto 8">
            <a:extLst>
              <a:ext uri="{FF2B5EF4-FFF2-40B4-BE49-F238E27FC236}">
                <a16:creationId xmlns:a16="http://schemas.microsoft.com/office/drawing/2014/main" id="{742DB22B-B11C-48F1-8BD2-628E5F8D70AA}"/>
              </a:ext>
            </a:extLst>
          </p:cNvPr>
          <p:cNvSpPr txBox="1"/>
          <p:nvPr/>
        </p:nvSpPr>
        <p:spPr>
          <a:xfrm>
            <a:off x="3303114" y="3104418"/>
            <a:ext cx="2416046" cy="369332"/>
          </a:xfrm>
          <a:prstGeom prst="rect">
            <a:avLst/>
          </a:prstGeom>
          <a:noFill/>
        </p:spPr>
        <p:txBody>
          <a:bodyPr wrap="none" rtlCol="0">
            <a:spAutoFit/>
          </a:bodyPr>
          <a:lstStyle/>
          <a:p>
            <a:r>
              <a:rPr lang="es-MX" dirty="0"/>
              <a:t>Activación económica</a:t>
            </a:r>
          </a:p>
        </p:txBody>
      </p:sp>
      <p:sp>
        <p:nvSpPr>
          <p:cNvPr id="10" name="Rectángulo 9">
            <a:extLst>
              <a:ext uri="{FF2B5EF4-FFF2-40B4-BE49-F238E27FC236}">
                <a16:creationId xmlns:a16="http://schemas.microsoft.com/office/drawing/2014/main" id="{3DD3E6B1-2E49-4DE4-860A-83A3CAE5A8B5}"/>
              </a:ext>
            </a:extLst>
          </p:cNvPr>
          <p:cNvSpPr/>
          <p:nvPr/>
        </p:nvSpPr>
        <p:spPr>
          <a:xfrm>
            <a:off x="3303114" y="3060484"/>
            <a:ext cx="2335686"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976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31</a:t>
            </a:fld>
            <a:endParaRPr lang="es-MX" dirty="0"/>
          </a:p>
        </p:txBody>
      </p:sp>
      <p:pic>
        <p:nvPicPr>
          <p:cNvPr id="5" name="Imagen 4" descr="Humo saliendo de una montaña&#10;&#10;Descripción generada automáticamente con confianza baja">
            <a:extLst>
              <a:ext uri="{FF2B5EF4-FFF2-40B4-BE49-F238E27FC236}">
                <a16:creationId xmlns:a16="http://schemas.microsoft.com/office/drawing/2014/main" id="{E429EE8F-FFC2-4BEE-CA9D-A8094992D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13904"/>
          </a:xfrm>
          <a:prstGeom prst="rect">
            <a:avLst/>
          </a:prstGeom>
        </p:spPr>
      </p:pic>
    </p:spTree>
    <p:extLst>
      <p:ext uri="{BB962C8B-B14F-4D97-AF65-F5344CB8AC3E}">
        <p14:creationId xmlns:p14="http://schemas.microsoft.com/office/powerpoint/2010/main" val="13842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F95BEDD-1DD0-F430-67E6-D47AA94A37E6}"/>
              </a:ext>
            </a:extLst>
          </p:cNvPr>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32</a:t>
            </a:fld>
            <a:endParaRPr lang="es-MX" dirty="0"/>
          </a:p>
        </p:txBody>
      </p:sp>
      <p:pic>
        <p:nvPicPr>
          <p:cNvPr id="4" name="Imagen 3" descr="Interfaz de usuario gráfica, Aplicación&#10;&#10;Descripción generada automáticamente">
            <a:extLst>
              <a:ext uri="{FF2B5EF4-FFF2-40B4-BE49-F238E27FC236}">
                <a16:creationId xmlns:a16="http://schemas.microsoft.com/office/drawing/2014/main" id="{61B9151E-3D4E-E974-0D2F-831CD8E63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9" y="889119"/>
            <a:ext cx="9008861" cy="5079762"/>
          </a:xfrm>
          <a:prstGeom prst="rect">
            <a:avLst/>
          </a:prstGeom>
        </p:spPr>
      </p:pic>
    </p:spTree>
    <p:extLst>
      <p:ext uri="{BB962C8B-B14F-4D97-AF65-F5344CB8AC3E}">
        <p14:creationId xmlns:p14="http://schemas.microsoft.com/office/powerpoint/2010/main" val="494198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4</a:t>
            </a:fld>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84" y="152400"/>
            <a:ext cx="8690450" cy="5949289"/>
          </a:xfrm>
          <a:prstGeom prst="rect">
            <a:avLst/>
          </a:prstGeom>
        </p:spPr>
      </p:pic>
    </p:spTree>
    <p:extLst>
      <p:ext uri="{BB962C8B-B14F-4D97-AF65-F5344CB8AC3E}">
        <p14:creationId xmlns:p14="http://schemas.microsoft.com/office/powerpoint/2010/main" val="375577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24EA52B-7A5E-A9B0-B32F-5CC9A6925ACC}"/>
              </a:ext>
            </a:extLst>
          </p:cNvPr>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5</a:t>
            </a:fld>
            <a:endParaRPr lang="es-MX" dirty="0"/>
          </a:p>
        </p:txBody>
      </p:sp>
      <p:pic>
        <p:nvPicPr>
          <p:cNvPr id="4" name="Imagen 3" descr="Vista de una ciudad desde lo alto de una montaña&#10;&#10;Descripción generada automáticamente">
            <a:extLst>
              <a:ext uri="{FF2B5EF4-FFF2-40B4-BE49-F238E27FC236}">
                <a16:creationId xmlns:a16="http://schemas.microsoft.com/office/drawing/2014/main" id="{A1AF4DB3-A860-3267-2ACE-824FD7B58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62164"/>
          </a:xfrm>
          <a:prstGeom prst="rect">
            <a:avLst/>
          </a:prstGeom>
        </p:spPr>
      </p:pic>
    </p:spTree>
    <p:extLst>
      <p:ext uri="{BB962C8B-B14F-4D97-AF65-F5344CB8AC3E}">
        <p14:creationId xmlns:p14="http://schemas.microsoft.com/office/powerpoint/2010/main" val="847754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grpSp>
        <p:nvGrpSpPr>
          <p:cNvPr id="66" name="Grupo 65"/>
          <p:cNvGrpSpPr/>
          <p:nvPr/>
        </p:nvGrpSpPr>
        <p:grpSpPr>
          <a:xfrm>
            <a:off x="174171" y="1237159"/>
            <a:ext cx="8969829" cy="4172627"/>
            <a:chOff x="232228" y="506545"/>
            <a:chExt cx="11959772" cy="5563503"/>
          </a:xfrm>
        </p:grpSpPr>
        <p:sp>
          <p:nvSpPr>
            <p:cNvPr id="67" name="Rectángulo 66"/>
            <p:cNvSpPr/>
            <p:nvPr/>
          </p:nvSpPr>
          <p:spPr>
            <a:xfrm>
              <a:off x="232228" y="3819693"/>
              <a:ext cx="9489151" cy="2250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68" name="Rectángulo 67"/>
            <p:cNvSpPr/>
            <p:nvPr/>
          </p:nvSpPr>
          <p:spPr>
            <a:xfrm>
              <a:off x="232229" y="506545"/>
              <a:ext cx="11959771" cy="500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grpSp>
      <p:grpSp>
        <p:nvGrpSpPr>
          <p:cNvPr id="69" name="Grupo 68"/>
          <p:cNvGrpSpPr/>
          <p:nvPr/>
        </p:nvGrpSpPr>
        <p:grpSpPr>
          <a:xfrm>
            <a:off x="1549226" y="1115477"/>
            <a:ext cx="5895437" cy="4179051"/>
            <a:chOff x="2108610" y="711855"/>
            <a:chExt cx="7860582" cy="5572068"/>
          </a:xfrm>
        </p:grpSpPr>
        <p:grpSp>
          <p:nvGrpSpPr>
            <p:cNvPr id="70" name="Google Shape;1559;p10"/>
            <p:cNvGrpSpPr/>
            <p:nvPr/>
          </p:nvGrpSpPr>
          <p:grpSpPr>
            <a:xfrm>
              <a:off x="2108610" y="711855"/>
              <a:ext cx="7728388" cy="5572068"/>
              <a:chOff x="508000" y="827621"/>
              <a:chExt cx="8076499" cy="6038849"/>
            </a:xfrm>
          </p:grpSpPr>
          <p:pic>
            <p:nvPicPr>
              <p:cNvPr id="72" name="Google Shape;1560;p10"/>
              <p:cNvPicPr preferRelativeResize="0"/>
              <p:nvPr/>
            </p:nvPicPr>
            <p:blipFill rotWithShape="1">
              <a:blip r:embed="rId3">
                <a:alphaModFix/>
              </a:blip>
              <a:srcRect l="26818" t="23776" r="26908" b="18667"/>
              <a:stretch/>
            </p:blipFill>
            <p:spPr>
              <a:xfrm>
                <a:off x="768350" y="827621"/>
                <a:ext cx="7282749" cy="6038849"/>
              </a:xfrm>
              <a:prstGeom prst="rect">
                <a:avLst/>
              </a:prstGeom>
              <a:noFill/>
              <a:ln>
                <a:noFill/>
              </a:ln>
            </p:spPr>
          </p:pic>
          <p:sp>
            <p:nvSpPr>
              <p:cNvPr id="73" name="Google Shape;1561;p10"/>
              <p:cNvSpPr txBox="1"/>
              <p:nvPr/>
            </p:nvSpPr>
            <p:spPr>
              <a:xfrm>
                <a:off x="2946398" y="2860209"/>
                <a:ext cx="2400142" cy="1901246"/>
              </a:xfrm>
              <a:prstGeom prst="rect">
                <a:avLst/>
              </a:prstGeom>
              <a:solidFill>
                <a:schemeClr val="lt1"/>
              </a:solidFill>
              <a:ln>
                <a:noFill/>
              </a:ln>
            </p:spPr>
            <p:txBody>
              <a:bodyPr spcFirstLastPara="1" wrap="square" lIns="68569" tIns="34275" rIns="68569" bIns="34275" anchor="t" anchorCtr="0">
                <a:spAutoFit/>
              </a:bodyPr>
              <a:lstStyle/>
              <a:p>
                <a:pPr algn="ctr">
                  <a:lnSpc>
                    <a:spcPct val="150000"/>
                  </a:lnSpc>
                </a:pPr>
                <a:r>
                  <a:rPr lang="es-MX" sz="1350" b="1" dirty="0">
                    <a:solidFill>
                      <a:srgbClr val="2E75B5"/>
                    </a:solidFill>
                    <a:latin typeface="Montserrat"/>
                    <a:ea typeface="Montserrat"/>
                    <a:cs typeface="Montserrat"/>
                    <a:sym typeface="Montserrat"/>
                  </a:rPr>
                  <a:t>Proceso de REUSO POTABLE</a:t>
                </a:r>
                <a:endParaRPr sz="1200" dirty="0"/>
              </a:p>
              <a:p>
                <a:pPr algn="ctr">
                  <a:lnSpc>
                    <a:spcPct val="150000"/>
                  </a:lnSpc>
                </a:pPr>
                <a:r>
                  <a:rPr lang="es-MX" sz="1350" b="1" dirty="0">
                    <a:solidFill>
                      <a:srgbClr val="2E75B5"/>
                    </a:solidFill>
                    <a:latin typeface="Montserrat"/>
                    <a:ea typeface="Montserrat"/>
                    <a:cs typeface="Montserrat"/>
                    <a:sym typeface="Montserrat"/>
                  </a:rPr>
                  <a:t>Proyecto Tláhuac-Xico</a:t>
                </a:r>
                <a:endParaRPr sz="1200" dirty="0"/>
              </a:p>
            </p:txBody>
          </p:sp>
          <p:sp>
            <p:nvSpPr>
              <p:cNvPr id="74" name="Google Shape;1562;p10"/>
              <p:cNvSpPr txBox="1"/>
              <p:nvPr/>
            </p:nvSpPr>
            <p:spPr>
              <a:xfrm>
                <a:off x="508000" y="1684118"/>
                <a:ext cx="1447800" cy="650397"/>
              </a:xfrm>
              <a:prstGeom prst="rect">
                <a:avLst/>
              </a:prstGeom>
              <a:solidFill>
                <a:schemeClr val="lt1"/>
              </a:solidFill>
              <a:ln>
                <a:noFill/>
              </a:ln>
            </p:spPr>
            <p:txBody>
              <a:bodyPr spcFirstLastPara="1" wrap="square" lIns="68569" tIns="34275" rIns="68569" bIns="34275" anchor="t" anchorCtr="0">
                <a:spAutoFit/>
              </a:bodyPr>
              <a:lstStyle/>
              <a:p>
                <a:pPr algn="ctr"/>
                <a:r>
                  <a:rPr lang="es-MX" sz="825" b="1" dirty="0">
                    <a:solidFill>
                      <a:srgbClr val="000000"/>
                    </a:solidFill>
                    <a:latin typeface="Montserrat"/>
                    <a:ea typeface="Montserrat"/>
                    <a:cs typeface="Montserrat"/>
                    <a:sym typeface="Montserrat"/>
                  </a:rPr>
                  <a:t>Etapa IV </a:t>
                </a:r>
                <a:endParaRPr sz="1350" dirty="0"/>
              </a:p>
              <a:p>
                <a:pPr algn="ctr"/>
                <a:r>
                  <a:rPr lang="es-MX" sz="825" dirty="0">
                    <a:solidFill>
                      <a:srgbClr val="000000"/>
                    </a:solidFill>
                    <a:latin typeface="Montserrat"/>
                    <a:ea typeface="Montserrat"/>
                    <a:cs typeface="Montserrat"/>
                    <a:sym typeface="Montserrat"/>
                  </a:rPr>
                  <a:t>Planta potabilizadora </a:t>
                </a:r>
                <a:endParaRPr sz="1350" dirty="0"/>
              </a:p>
            </p:txBody>
          </p:sp>
          <p:sp>
            <p:nvSpPr>
              <p:cNvPr id="75" name="Google Shape;1563;p10"/>
              <p:cNvSpPr txBox="1"/>
              <p:nvPr/>
            </p:nvSpPr>
            <p:spPr>
              <a:xfrm>
                <a:off x="1117600" y="4964842"/>
                <a:ext cx="1447800" cy="833855"/>
              </a:xfrm>
              <a:prstGeom prst="rect">
                <a:avLst/>
              </a:prstGeom>
              <a:solidFill>
                <a:schemeClr val="lt1"/>
              </a:solidFill>
              <a:ln>
                <a:noFill/>
              </a:ln>
            </p:spPr>
            <p:txBody>
              <a:bodyPr spcFirstLastPara="1" wrap="square" lIns="68569" tIns="34275" rIns="68569" bIns="34275" anchor="t" anchorCtr="0">
                <a:spAutoFit/>
              </a:bodyPr>
              <a:lstStyle/>
              <a:p>
                <a:pPr algn="ctr"/>
                <a:r>
                  <a:rPr lang="es-MX" sz="825" b="1" dirty="0">
                    <a:solidFill>
                      <a:srgbClr val="000000"/>
                    </a:solidFill>
                    <a:latin typeface="Montserrat"/>
                    <a:ea typeface="Montserrat"/>
                    <a:cs typeface="Montserrat"/>
                    <a:sym typeface="Montserrat"/>
                  </a:rPr>
                  <a:t>Etapa III </a:t>
                </a:r>
                <a:endParaRPr sz="1350" dirty="0"/>
              </a:p>
              <a:p>
                <a:pPr algn="ctr"/>
                <a:r>
                  <a:rPr lang="es-MX" sz="825" dirty="0">
                    <a:solidFill>
                      <a:srgbClr val="000000"/>
                    </a:solidFill>
                    <a:latin typeface="Montserrat"/>
                    <a:ea typeface="Montserrat"/>
                    <a:cs typeface="Montserrat"/>
                    <a:sym typeface="Montserrat"/>
                  </a:rPr>
                  <a:t>Embalse natural </a:t>
                </a:r>
                <a:endParaRPr sz="1350" dirty="0"/>
              </a:p>
              <a:p>
                <a:pPr algn="ctr"/>
                <a:r>
                  <a:rPr lang="es-MX" sz="825" dirty="0">
                    <a:solidFill>
                      <a:srgbClr val="000000"/>
                    </a:solidFill>
                    <a:latin typeface="Montserrat"/>
                    <a:ea typeface="Montserrat"/>
                    <a:cs typeface="Montserrat"/>
                    <a:sym typeface="Montserrat"/>
                  </a:rPr>
                  <a:t>Lagunas III, IV y V </a:t>
                </a:r>
                <a:endParaRPr sz="1350" dirty="0"/>
              </a:p>
            </p:txBody>
          </p:sp>
          <p:sp>
            <p:nvSpPr>
              <p:cNvPr id="76" name="Google Shape;1564;p10"/>
              <p:cNvSpPr txBox="1"/>
              <p:nvPr/>
            </p:nvSpPr>
            <p:spPr>
              <a:xfrm>
                <a:off x="4559301" y="5607961"/>
                <a:ext cx="1447800" cy="466939"/>
              </a:xfrm>
              <a:prstGeom prst="rect">
                <a:avLst/>
              </a:prstGeom>
              <a:solidFill>
                <a:schemeClr val="lt1"/>
              </a:solidFill>
              <a:ln>
                <a:noFill/>
              </a:ln>
            </p:spPr>
            <p:txBody>
              <a:bodyPr spcFirstLastPara="1" wrap="square" lIns="68569" tIns="34275" rIns="68569" bIns="34275" anchor="t" anchorCtr="0">
                <a:spAutoFit/>
              </a:bodyPr>
              <a:lstStyle/>
              <a:p>
                <a:pPr algn="ctr"/>
                <a:r>
                  <a:rPr lang="es-MX" sz="825" b="1" dirty="0">
                    <a:solidFill>
                      <a:srgbClr val="000000"/>
                    </a:solidFill>
                    <a:latin typeface="Montserrat"/>
                    <a:ea typeface="Montserrat"/>
                    <a:cs typeface="Montserrat"/>
                    <a:sym typeface="Montserrat"/>
                  </a:rPr>
                  <a:t>Etapa II</a:t>
                </a:r>
                <a:endParaRPr sz="1350" dirty="0"/>
              </a:p>
              <a:p>
                <a:pPr algn="ctr"/>
                <a:r>
                  <a:rPr lang="es-MX" sz="825" dirty="0">
                    <a:solidFill>
                      <a:srgbClr val="000000"/>
                    </a:solidFill>
                    <a:latin typeface="Montserrat"/>
                    <a:ea typeface="Montserrat"/>
                    <a:cs typeface="Montserrat"/>
                    <a:sym typeface="Montserrat"/>
                  </a:rPr>
                  <a:t>Humedal</a:t>
                </a:r>
                <a:endParaRPr sz="1350" dirty="0"/>
              </a:p>
            </p:txBody>
          </p:sp>
          <p:sp>
            <p:nvSpPr>
              <p:cNvPr id="77" name="Google Shape;1565;p10"/>
              <p:cNvSpPr txBox="1"/>
              <p:nvPr/>
            </p:nvSpPr>
            <p:spPr>
              <a:xfrm>
                <a:off x="6369049" y="3595643"/>
                <a:ext cx="2215450" cy="650397"/>
              </a:xfrm>
              <a:prstGeom prst="rect">
                <a:avLst/>
              </a:prstGeom>
              <a:solidFill>
                <a:schemeClr val="lt1"/>
              </a:solidFill>
              <a:ln>
                <a:noFill/>
              </a:ln>
            </p:spPr>
            <p:txBody>
              <a:bodyPr spcFirstLastPara="1" wrap="square" lIns="68569" tIns="34275" rIns="68569" bIns="34275" anchor="t" anchorCtr="0">
                <a:spAutoFit/>
              </a:bodyPr>
              <a:lstStyle/>
              <a:p>
                <a:pPr algn="ctr"/>
                <a:r>
                  <a:rPr lang="es-MX" sz="825" b="1">
                    <a:solidFill>
                      <a:srgbClr val="000000"/>
                    </a:solidFill>
                    <a:latin typeface="Montserrat"/>
                    <a:ea typeface="Montserrat"/>
                    <a:cs typeface="Montserrat"/>
                    <a:sym typeface="Montserrat"/>
                  </a:rPr>
                  <a:t>Etapa I</a:t>
                </a:r>
                <a:endParaRPr sz="1350"/>
              </a:p>
              <a:p>
                <a:pPr algn="ctr"/>
                <a:r>
                  <a:rPr lang="es-MX" sz="825">
                    <a:solidFill>
                      <a:srgbClr val="000000"/>
                    </a:solidFill>
                    <a:latin typeface="Montserrat"/>
                    <a:ea typeface="Montserrat"/>
                    <a:cs typeface="Montserrat"/>
                    <a:sym typeface="Montserrat"/>
                  </a:rPr>
                  <a:t>Planta  de Tratamiento de Aguas Residuales </a:t>
                </a:r>
                <a:endParaRPr sz="1350"/>
              </a:p>
            </p:txBody>
          </p:sp>
        </p:grpSp>
        <p:sp>
          <p:nvSpPr>
            <p:cNvPr id="71" name="Rectángulo 70"/>
            <p:cNvSpPr/>
            <p:nvPr/>
          </p:nvSpPr>
          <p:spPr>
            <a:xfrm>
              <a:off x="8144201" y="1584389"/>
              <a:ext cx="1824991" cy="123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grpSp>
      <p:pic>
        <p:nvPicPr>
          <p:cNvPr id="78" name="Google Shape;1568;p10"/>
          <p:cNvPicPr preferRelativeResize="0"/>
          <p:nvPr/>
        </p:nvPicPr>
        <p:blipFill rotWithShape="1">
          <a:blip r:embed="rId4">
            <a:alphaModFix/>
          </a:blip>
          <a:srcRect/>
          <a:stretch/>
        </p:blipFill>
        <p:spPr>
          <a:xfrm>
            <a:off x="-119552" y="3637315"/>
            <a:ext cx="2945633" cy="1759604"/>
          </a:xfrm>
          <a:prstGeom prst="rect">
            <a:avLst/>
          </a:prstGeom>
          <a:noFill/>
          <a:ln>
            <a:noFill/>
          </a:ln>
        </p:spPr>
      </p:pic>
      <p:pic>
        <p:nvPicPr>
          <p:cNvPr id="79" name="Google Shape;1569;p10"/>
          <p:cNvPicPr preferRelativeResize="0"/>
          <p:nvPr/>
        </p:nvPicPr>
        <p:blipFill rotWithShape="1">
          <a:blip r:embed="rId5">
            <a:alphaModFix/>
          </a:blip>
          <a:srcRect/>
          <a:stretch/>
        </p:blipFill>
        <p:spPr>
          <a:xfrm>
            <a:off x="116356" y="1990867"/>
            <a:ext cx="2183040" cy="1835356"/>
          </a:xfrm>
          <a:prstGeom prst="rect">
            <a:avLst/>
          </a:prstGeom>
          <a:noFill/>
          <a:ln>
            <a:noFill/>
          </a:ln>
        </p:spPr>
      </p:pic>
      <p:pic>
        <p:nvPicPr>
          <p:cNvPr id="80" name="Google Shape;1567;p10"/>
          <p:cNvPicPr preferRelativeResize="0"/>
          <p:nvPr/>
        </p:nvPicPr>
        <p:blipFill rotWithShape="1">
          <a:blip r:embed="rId6">
            <a:alphaModFix/>
          </a:blip>
          <a:srcRect b="-3482"/>
          <a:stretch/>
        </p:blipFill>
        <p:spPr>
          <a:xfrm>
            <a:off x="6994941" y="3500804"/>
            <a:ext cx="2188519" cy="1641232"/>
          </a:xfrm>
          <a:prstGeom prst="rect">
            <a:avLst/>
          </a:prstGeom>
          <a:noFill/>
          <a:ln>
            <a:noFill/>
          </a:ln>
        </p:spPr>
      </p:pic>
      <p:sp>
        <p:nvSpPr>
          <p:cNvPr id="82" name="Rectángulo 81"/>
          <p:cNvSpPr/>
          <p:nvPr/>
        </p:nvSpPr>
        <p:spPr>
          <a:xfrm>
            <a:off x="5654896" y="1659828"/>
            <a:ext cx="3374643" cy="764312"/>
          </a:xfrm>
          <a:prstGeom prst="rect">
            <a:avLst/>
          </a:prstGeom>
        </p:spPr>
        <p:txBody>
          <a:bodyPr wrap="none">
            <a:spAutoFit/>
          </a:bodyPr>
          <a:lstStyle/>
          <a:p>
            <a:pPr algn="ctr">
              <a:spcBef>
                <a:spcPts val="225"/>
              </a:spcBef>
            </a:pPr>
            <a:r>
              <a:rPr lang="es-MX" sz="2100" b="1" i="1" spc="450" dirty="0">
                <a:latin typeface="Montserrat Light" panose="00000400000000000000" pitchFamily="2" charset="0"/>
                <a:ea typeface="Montserrat SemiBold"/>
                <a:cs typeface="Montserrat SemiBold"/>
                <a:sym typeface="Montserrat SemiBold"/>
              </a:rPr>
              <a:t>“El agua siempre</a:t>
            </a:r>
          </a:p>
          <a:p>
            <a:pPr algn="ctr">
              <a:spcBef>
                <a:spcPts val="225"/>
              </a:spcBef>
            </a:pPr>
            <a:r>
              <a:rPr lang="es-MX" sz="2100" b="1" i="1" spc="450" dirty="0">
                <a:latin typeface="Montserrat Light" panose="00000400000000000000" pitchFamily="2" charset="0"/>
                <a:ea typeface="Montserrat SemiBold"/>
                <a:cs typeface="Montserrat SemiBold"/>
                <a:sym typeface="Montserrat SemiBold"/>
              </a:rPr>
              <a:t>en movimiento”</a:t>
            </a:r>
            <a:endParaRPr lang="es-MX" sz="2100" b="1" spc="450" dirty="0">
              <a:latin typeface="Montserrat Light" panose="00000400000000000000" pitchFamily="2" charset="0"/>
            </a:endParaRPr>
          </a:p>
        </p:txBody>
      </p:sp>
      <p:sp>
        <p:nvSpPr>
          <p:cNvPr id="84" name="Rectángulo 83"/>
          <p:cNvSpPr/>
          <p:nvPr/>
        </p:nvSpPr>
        <p:spPr>
          <a:xfrm>
            <a:off x="1538990" y="223806"/>
            <a:ext cx="6388287" cy="954107"/>
          </a:xfrm>
          <a:prstGeom prst="rect">
            <a:avLst/>
          </a:prstGeom>
        </p:spPr>
        <p:txBody>
          <a:bodyPr wrap="none">
            <a:spAutoFit/>
          </a:bodyPr>
          <a:lstStyle/>
          <a:p>
            <a:pPr lvl="0" algn="ctr"/>
            <a:r>
              <a:rPr lang="es-MX" sz="2800" dirty="0">
                <a:latin typeface="Montserrat SemiBold"/>
                <a:ea typeface="Montserrat SemiBold"/>
                <a:cs typeface="Montserrat SemiBold"/>
                <a:sym typeface="Montserrat SemiBold"/>
              </a:rPr>
              <a:t>ECONOMIA CIRCULAR DEL AGUA</a:t>
            </a:r>
          </a:p>
          <a:p>
            <a:pPr lvl="0" algn="ctr"/>
            <a:r>
              <a:rPr lang="es-MX" sz="2800" dirty="0" err="1">
                <a:latin typeface="Montserrat SemiBold"/>
                <a:sym typeface="Montserrat SemiBold"/>
              </a:rPr>
              <a:t>Reuso</a:t>
            </a:r>
            <a:r>
              <a:rPr lang="es-MX" sz="2800" dirty="0">
                <a:latin typeface="Montserrat SemiBold"/>
                <a:sym typeface="Montserrat SemiBold"/>
              </a:rPr>
              <a:t> de 1,200 de 2,800 L/s</a:t>
            </a:r>
            <a:endParaRPr lang="es-MX" sz="2800" dirty="0"/>
          </a:p>
        </p:txBody>
      </p:sp>
    </p:spTree>
    <p:extLst>
      <p:ext uri="{BB962C8B-B14F-4D97-AF65-F5344CB8AC3E}">
        <p14:creationId xmlns:p14="http://schemas.microsoft.com/office/powerpoint/2010/main" val="75192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p:cNvSpPr/>
          <p:nvPr/>
        </p:nvSpPr>
        <p:spPr>
          <a:xfrm>
            <a:off x="1" y="1174929"/>
            <a:ext cx="4131159" cy="4870564"/>
          </a:xfrm>
          <a:prstGeom prst="rect">
            <a:avLst/>
          </a:prstGeom>
        </p:spPr>
        <p:txBody>
          <a:bodyPr wrap="square">
            <a:spAutoFit/>
          </a:bodyPr>
          <a:lstStyle/>
          <a:p>
            <a:pPr marL="342900" indent="-295275">
              <a:buSzPts val="2600"/>
              <a:buFont typeface="Calibri"/>
              <a:buChar char="●"/>
            </a:pPr>
            <a:r>
              <a:rPr lang="es-MX" sz="1350" b="1" dirty="0">
                <a:ea typeface="Calibri"/>
                <a:cs typeface="Calibri"/>
                <a:sym typeface="Calibri"/>
              </a:rPr>
              <a:t>Marco normativo</a:t>
            </a:r>
          </a:p>
          <a:p>
            <a:pPr marL="390525" lvl="1">
              <a:buSzPts val="2600"/>
            </a:pPr>
            <a:r>
              <a:rPr lang="es-MX" sz="1350" dirty="0">
                <a:ea typeface="Calibri"/>
                <a:cs typeface="Calibri"/>
                <a:sym typeface="Calibri"/>
              </a:rPr>
              <a:t>	Revisión de NOM</a:t>
            </a:r>
          </a:p>
          <a:p>
            <a:pPr marL="390525" lvl="1">
              <a:buSzPts val="2600"/>
            </a:pPr>
            <a:r>
              <a:rPr lang="es-MX" sz="1350" dirty="0">
                <a:ea typeface="Calibri"/>
                <a:cs typeface="Calibri"/>
                <a:sym typeface="Calibri"/>
              </a:rPr>
              <a:t>	Calidad del agua</a:t>
            </a:r>
          </a:p>
          <a:p>
            <a:pPr marL="342900" indent="-295275">
              <a:buSzPts val="2600"/>
              <a:buFont typeface="Calibri"/>
              <a:buChar char="●"/>
            </a:pPr>
            <a:r>
              <a:rPr lang="es-MX" sz="1350" b="1" dirty="0">
                <a:ea typeface="Calibri"/>
                <a:cs typeface="Calibri"/>
                <a:sym typeface="Calibri"/>
              </a:rPr>
              <a:t>Tratamiento y Potabilización</a:t>
            </a:r>
          </a:p>
          <a:p>
            <a:pPr marL="47625">
              <a:buSzPts val="2600"/>
            </a:pPr>
            <a:r>
              <a:rPr lang="es-MX" sz="1350" b="1" dirty="0">
                <a:ea typeface="Calibri"/>
                <a:cs typeface="Calibri"/>
                <a:sym typeface="Calibri"/>
              </a:rPr>
              <a:t>	</a:t>
            </a:r>
            <a:r>
              <a:rPr lang="es-MX" sz="1350" dirty="0">
                <a:ea typeface="Calibri"/>
                <a:cs typeface="Calibri"/>
                <a:sym typeface="Calibri"/>
              </a:rPr>
              <a:t>Tipo de tratamiento</a:t>
            </a:r>
          </a:p>
          <a:p>
            <a:pPr marL="47625">
              <a:buSzPts val="2600"/>
            </a:pPr>
            <a:r>
              <a:rPr lang="es-MX" sz="1350" dirty="0">
                <a:ea typeface="Calibri"/>
                <a:cs typeface="Calibri"/>
                <a:sym typeface="Calibri"/>
              </a:rPr>
              <a:t>	de bajo impacto ambiental</a:t>
            </a:r>
          </a:p>
          <a:p>
            <a:pPr marL="342900" indent="-295275">
              <a:buSzPts val="2600"/>
              <a:buFont typeface="Calibri"/>
              <a:buChar char="●"/>
            </a:pPr>
            <a:r>
              <a:rPr lang="es-MX" sz="1350" b="1" dirty="0">
                <a:ea typeface="Calibri"/>
                <a:cs typeface="Calibri"/>
                <a:sym typeface="Calibri"/>
              </a:rPr>
              <a:t>Colectores</a:t>
            </a:r>
          </a:p>
          <a:p>
            <a:pPr marL="390525" lvl="1">
              <a:buSzPts val="2600"/>
            </a:pPr>
            <a:r>
              <a:rPr lang="es-MX" sz="1350" b="1" dirty="0">
                <a:ea typeface="Calibri"/>
                <a:cs typeface="Calibri"/>
                <a:sym typeface="Calibri"/>
              </a:rPr>
              <a:t>	</a:t>
            </a:r>
            <a:r>
              <a:rPr lang="es-MX" sz="1350" dirty="0">
                <a:ea typeface="Calibri"/>
                <a:cs typeface="Calibri"/>
                <a:sym typeface="Calibri"/>
              </a:rPr>
              <a:t>Catastro de la zona </a:t>
            </a:r>
          </a:p>
          <a:p>
            <a:pPr marL="390525" lvl="1">
              <a:buSzPts val="2600"/>
            </a:pPr>
            <a:r>
              <a:rPr lang="es-MX" sz="1350" dirty="0">
                <a:ea typeface="Calibri"/>
                <a:cs typeface="Calibri"/>
                <a:sym typeface="Calibri"/>
              </a:rPr>
              <a:t>	(Tláhuac, Milpa Alta y </a:t>
            </a:r>
          </a:p>
          <a:p>
            <a:pPr marL="390525" lvl="1">
              <a:buSzPts val="2600"/>
            </a:pPr>
            <a:r>
              <a:rPr lang="es-MX" sz="1350" dirty="0">
                <a:ea typeface="Calibri"/>
                <a:cs typeface="Calibri"/>
                <a:sym typeface="Calibri"/>
              </a:rPr>
              <a:t>	V. de Chalco)</a:t>
            </a:r>
          </a:p>
          <a:p>
            <a:pPr marL="342900" indent="-295275">
              <a:buSzPts val="2600"/>
              <a:buFont typeface="Calibri"/>
              <a:buChar char="●"/>
            </a:pPr>
            <a:r>
              <a:rPr lang="es-MX" sz="1350" b="1" dirty="0">
                <a:ea typeface="Calibri"/>
                <a:cs typeface="Calibri"/>
                <a:sym typeface="Calibri"/>
              </a:rPr>
              <a:t>Fuentes </a:t>
            </a:r>
            <a:endParaRPr lang="es-MX" sz="1350" dirty="0">
              <a:ea typeface="Calibri"/>
              <a:cs typeface="Calibri"/>
              <a:sym typeface="Calibri"/>
            </a:endParaRPr>
          </a:p>
          <a:p>
            <a:pPr marL="390525" lvl="1">
              <a:buSzPts val="2600"/>
            </a:pPr>
            <a:r>
              <a:rPr lang="es-MX" sz="1350" dirty="0">
                <a:ea typeface="Calibri"/>
                <a:cs typeface="Calibri"/>
                <a:sym typeface="Calibri"/>
              </a:rPr>
              <a:t>	Pluviales </a:t>
            </a:r>
          </a:p>
          <a:p>
            <a:pPr marL="390525" lvl="1">
              <a:buSzPts val="2600"/>
            </a:pPr>
            <a:r>
              <a:rPr lang="es-MX" sz="1350" dirty="0">
                <a:ea typeface="Calibri"/>
                <a:cs typeface="Calibri"/>
                <a:sym typeface="Calibri"/>
              </a:rPr>
              <a:t>	Residuales aprovechables</a:t>
            </a:r>
          </a:p>
          <a:p>
            <a:pPr marL="390525" lvl="1">
              <a:buSzPts val="2600"/>
            </a:pPr>
            <a:r>
              <a:rPr lang="es-MX" sz="1350" b="1" dirty="0">
                <a:ea typeface="Calibri"/>
                <a:cs typeface="Calibri"/>
                <a:sym typeface="Calibri"/>
              </a:rPr>
              <a:t>	</a:t>
            </a:r>
            <a:r>
              <a:rPr lang="es-MX" sz="1350" dirty="0">
                <a:ea typeface="Calibri"/>
                <a:cs typeface="Calibri"/>
                <a:sym typeface="Calibri"/>
              </a:rPr>
              <a:t>Hidrología</a:t>
            </a:r>
          </a:p>
          <a:p>
            <a:pPr marL="342900" indent="-295275">
              <a:buSzPts val="2600"/>
              <a:buFont typeface="Calibri"/>
              <a:buChar char="●"/>
            </a:pPr>
            <a:r>
              <a:rPr lang="es-MX" sz="1350" b="1" dirty="0">
                <a:ea typeface="Calibri"/>
                <a:cs typeface="Calibri"/>
                <a:sym typeface="Calibri"/>
              </a:rPr>
              <a:t>Método de Profundización</a:t>
            </a:r>
          </a:p>
          <a:p>
            <a:pPr marL="47625">
              <a:buSzPts val="2600"/>
            </a:pPr>
            <a:r>
              <a:rPr lang="es-MX" sz="1350" b="1" dirty="0">
                <a:ea typeface="Calibri"/>
                <a:cs typeface="Calibri"/>
                <a:sym typeface="Calibri"/>
              </a:rPr>
              <a:t>	</a:t>
            </a:r>
            <a:r>
              <a:rPr lang="es-MX" sz="1350" dirty="0">
                <a:ea typeface="Calibri"/>
                <a:cs typeface="Calibri"/>
                <a:sym typeface="Calibri"/>
              </a:rPr>
              <a:t>Topografía</a:t>
            </a:r>
          </a:p>
          <a:p>
            <a:pPr marL="47625">
              <a:buSzPts val="2600"/>
            </a:pPr>
            <a:r>
              <a:rPr lang="es-MX" sz="1350" dirty="0">
                <a:ea typeface="Calibri"/>
                <a:cs typeface="Calibri"/>
                <a:sym typeface="Calibri"/>
              </a:rPr>
              <a:t>	Batimetría</a:t>
            </a:r>
          </a:p>
          <a:p>
            <a:pPr marL="47625">
              <a:buSzPts val="2600"/>
            </a:pPr>
            <a:r>
              <a:rPr lang="es-MX" sz="1350" dirty="0">
                <a:ea typeface="Calibri"/>
                <a:cs typeface="Calibri"/>
                <a:sym typeface="Calibri"/>
              </a:rPr>
              <a:t>	Geología y geotecnia</a:t>
            </a:r>
          </a:p>
          <a:p>
            <a:pPr marL="47625">
              <a:buSzPts val="2600"/>
            </a:pPr>
            <a:r>
              <a:rPr lang="es-MX" sz="1350" dirty="0">
                <a:ea typeface="Calibri"/>
                <a:cs typeface="Calibri"/>
                <a:sym typeface="Calibri"/>
              </a:rPr>
              <a:t>	Geohidrología</a:t>
            </a:r>
          </a:p>
          <a:p>
            <a:pPr marL="47625">
              <a:buSzPts val="2600"/>
            </a:pPr>
            <a:r>
              <a:rPr lang="es-MX" sz="1350" dirty="0">
                <a:ea typeface="Calibri"/>
                <a:cs typeface="Calibri"/>
                <a:sym typeface="Calibri"/>
              </a:rPr>
              <a:t>	Mecánica de suelos</a:t>
            </a:r>
          </a:p>
          <a:p>
            <a:pPr marL="342900" indent="-295275">
              <a:buSzPts val="2600"/>
              <a:buFont typeface="Calibri"/>
              <a:buChar char="●"/>
            </a:pPr>
            <a:r>
              <a:rPr lang="es-MX" sz="1350" b="1" dirty="0">
                <a:cs typeface="Calibri"/>
                <a:sym typeface="Calibri"/>
              </a:rPr>
              <a:t>Plataforma SIG</a:t>
            </a:r>
          </a:p>
          <a:p>
            <a:pPr marL="733425" lvl="2">
              <a:buSzPts val="2600"/>
            </a:pPr>
            <a:r>
              <a:rPr lang="es-MX" sz="1350" dirty="0">
                <a:cs typeface="Calibri"/>
                <a:sym typeface="Calibri"/>
              </a:rPr>
              <a:t>Análisis de información</a:t>
            </a:r>
          </a:p>
          <a:p>
            <a:pPr marL="342900" indent="-295275">
              <a:buSzPts val="2600"/>
              <a:buFont typeface="Calibri"/>
              <a:buChar char="●"/>
            </a:pPr>
            <a:r>
              <a:rPr lang="es-MX" sz="1350" b="1" dirty="0">
                <a:ea typeface="Calibri"/>
                <a:cs typeface="Calibri"/>
                <a:sym typeface="Calibri"/>
              </a:rPr>
              <a:t>Social Jurídico</a:t>
            </a:r>
          </a:p>
        </p:txBody>
      </p:sp>
      <p:sp>
        <p:nvSpPr>
          <p:cNvPr id="26" name="Rectángulo 25"/>
          <p:cNvSpPr/>
          <p:nvPr/>
        </p:nvSpPr>
        <p:spPr>
          <a:xfrm>
            <a:off x="-121246" y="897930"/>
            <a:ext cx="4252406" cy="300082"/>
          </a:xfrm>
          <a:prstGeom prst="rect">
            <a:avLst/>
          </a:prstGeom>
        </p:spPr>
        <p:txBody>
          <a:bodyPr wrap="square">
            <a:spAutoFit/>
          </a:bodyPr>
          <a:lstStyle/>
          <a:p>
            <a:pPr algn="ctr"/>
            <a:r>
              <a:rPr lang="es-MX" sz="1350" dirty="0">
                <a:latin typeface="Arial Black" panose="020B0A04020102020204" pitchFamily="34" charset="0"/>
              </a:rPr>
              <a:t>Ejes de Acción</a:t>
            </a:r>
            <a:endParaRPr lang="es-MX" sz="1350" dirty="0"/>
          </a:p>
        </p:txBody>
      </p:sp>
      <p:pic>
        <p:nvPicPr>
          <p:cNvPr id="5" name="Imagen 4" descr="Mapa&#10;&#10;Descripción generada automáticamente">
            <a:extLst>
              <a:ext uri="{FF2B5EF4-FFF2-40B4-BE49-F238E27FC236}">
                <a16:creationId xmlns:a16="http://schemas.microsoft.com/office/drawing/2014/main" id="{AD618B4F-1319-44A8-8A17-7452A6201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767" y="1371600"/>
            <a:ext cx="6079535" cy="3581400"/>
          </a:xfrm>
          <a:prstGeom prst="rect">
            <a:avLst/>
          </a:prstGeom>
        </p:spPr>
      </p:pic>
      <p:sp>
        <p:nvSpPr>
          <p:cNvPr id="2" name="CuadroTexto 1">
            <a:extLst>
              <a:ext uri="{FF2B5EF4-FFF2-40B4-BE49-F238E27FC236}">
                <a16:creationId xmlns:a16="http://schemas.microsoft.com/office/drawing/2014/main" id="{DC11C2C2-37F0-2425-0554-344B7B851ECD}"/>
              </a:ext>
            </a:extLst>
          </p:cNvPr>
          <p:cNvSpPr txBox="1"/>
          <p:nvPr/>
        </p:nvSpPr>
        <p:spPr>
          <a:xfrm>
            <a:off x="563370" y="118531"/>
            <a:ext cx="8017259" cy="707886"/>
          </a:xfrm>
          <a:prstGeom prst="rect">
            <a:avLst/>
          </a:prstGeom>
          <a:noFill/>
        </p:spPr>
        <p:txBody>
          <a:bodyPr wrap="none" rtlCol="0">
            <a:spAutoFit/>
          </a:bodyPr>
          <a:lstStyle/>
          <a:p>
            <a:r>
              <a:rPr lang="es-MX" sz="4000" dirty="0">
                <a:solidFill>
                  <a:srgbClr val="FF0000"/>
                </a:solidFill>
              </a:rPr>
              <a:t>Proyecto en el Lago Tláhuac-Xico </a:t>
            </a:r>
          </a:p>
        </p:txBody>
      </p:sp>
    </p:spTree>
    <p:extLst>
      <p:ext uri="{BB962C8B-B14F-4D97-AF65-F5344CB8AC3E}">
        <p14:creationId xmlns:p14="http://schemas.microsoft.com/office/powerpoint/2010/main" val="3800074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5551714"/>
          </a:xfrm>
          <a:prstGeom prst="rect">
            <a:avLst/>
          </a:prstGeom>
        </p:spPr>
      </p:pic>
      <p:pic>
        <p:nvPicPr>
          <p:cNvPr id="5" name="Imagen 4"/>
          <p:cNvPicPr>
            <a:picLocks noChangeAspect="1"/>
          </p:cNvPicPr>
          <p:nvPr/>
        </p:nvPicPr>
        <p:blipFill rotWithShape="1">
          <a:blip r:embed="rId3"/>
          <a:srcRect l="76587" t="2740" r="836" b="63014"/>
          <a:stretch/>
        </p:blipFill>
        <p:spPr>
          <a:xfrm>
            <a:off x="6934200" y="304800"/>
            <a:ext cx="2057400" cy="1905001"/>
          </a:xfrm>
          <a:prstGeom prst="rect">
            <a:avLst/>
          </a:prstGeom>
        </p:spPr>
      </p:pic>
      <p:sp>
        <p:nvSpPr>
          <p:cNvPr id="3" name="CuadroTexto 2">
            <a:extLst>
              <a:ext uri="{FF2B5EF4-FFF2-40B4-BE49-F238E27FC236}">
                <a16:creationId xmlns:a16="http://schemas.microsoft.com/office/drawing/2014/main" id="{440EDBB8-0EA7-9BFF-AF84-B60DC81309A6}"/>
              </a:ext>
            </a:extLst>
          </p:cNvPr>
          <p:cNvSpPr txBox="1"/>
          <p:nvPr/>
        </p:nvSpPr>
        <p:spPr>
          <a:xfrm flipH="1">
            <a:off x="4953000" y="1600200"/>
            <a:ext cx="563881" cy="369332"/>
          </a:xfrm>
          <a:prstGeom prst="rect">
            <a:avLst/>
          </a:prstGeom>
          <a:noFill/>
        </p:spPr>
        <p:txBody>
          <a:bodyPr wrap="square" rtlCol="0">
            <a:spAutoFit/>
          </a:bodyPr>
          <a:lstStyle/>
          <a:p>
            <a:r>
              <a:rPr lang="es-MX" dirty="0">
                <a:solidFill>
                  <a:schemeClr val="bg1"/>
                </a:solidFill>
              </a:rPr>
              <a:t>45</a:t>
            </a:r>
          </a:p>
        </p:txBody>
      </p:sp>
      <p:sp>
        <p:nvSpPr>
          <p:cNvPr id="4" name="CuadroTexto 3">
            <a:extLst>
              <a:ext uri="{FF2B5EF4-FFF2-40B4-BE49-F238E27FC236}">
                <a16:creationId xmlns:a16="http://schemas.microsoft.com/office/drawing/2014/main" id="{2DF124F7-7372-EC98-7CF4-4C0E74CCC2E3}"/>
              </a:ext>
            </a:extLst>
          </p:cNvPr>
          <p:cNvSpPr txBox="1"/>
          <p:nvPr/>
        </p:nvSpPr>
        <p:spPr>
          <a:xfrm flipH="1">
            <a:off x="5610078" y="1670594"/>
            <a:ext cx="563881" cy="369332"/>
          </a:xfrm>
          <a:prstGeom prst="rect">
            <a:avLst/>
          </a:prstGeom>
          <a:noFill/>
        </p:spPr>
        <p:txBody>
          <a:bodyPr wrap="square" rtlCol="0">
            <a:spAutoFit/>
          </a:bodyPr>
          <a:lstStyle/>
          <a:p>
            <a:r>
              <a:rPr lang="es-MX" dirty="0">
                <a:solidFill>
                  <a:schemeClr val="bg1"/>
                </a:solidFill>
              </a:rPr>
              <a:t>18</a:t>
            </a:r>
          </a:p>
        </p:txBody>
      </p:sp>
      <p:sp>
        <p:nvSpPr>
          <p:cNvPr id="6" name="CuadroTexto 5">
            <a:extLst>
              <a:ext uri="{FF2B5EF4-FFF2-40B4-BE49-F238E27FC236}">
                <a16:creationId xmlns:a16="http://schemas.microsoft.com/office/drawing/2014/main" id="{6577C100-5B50-FF95-FD1F-BDFB72794BB1}"/>
              </a:ext>
            </a:extLst>
          </p:cNvPr>
          <p:cNvSpPr txBox="1"/>
          <p:nvPr/>
        </p:nvSpPr>
        <p:spPr>
          <a:xfrm flipH="1">
            <a:off x="3886200" y="3810000"/>
            <a:ext cx="563881" cy="369332"/>
          </a:xfrm>
          <a:prstGeom prst="rect">
            <a:avLst/>
          </a:prstGeom>
          <a:noFill/>
        </p:spPr>
        <p:txBody>
          <a:bodyPr wrap="square" rtlCol="0">
            <a:spAutoFit/>
          </a:bodyPr>
          <a:lstStyle/>
          <a:p>
            <a:r>
              <a:rPr lang="es-MX" dirty="0">
                <a:solidFill>
                  <a:schemeClr val="bg1"/>
                </a:solidFill>
              </a:rPr>
              <a:t>342</a:t>
            </a:r>
          </a:p>
        </p:txBody>
      </p:sp>
      <p:sp>
        <p:nvSpPr>
          <p:cNvPr id="7" name="CuadroTexto 6">
            <a:extLst>
              <a:ext uri="{FF2B5EF4-FFF2-40B4-BE49-F238E27FC236}">
                <a16:creationId xmlns:a16="http://schemas.microsoft.com/office/drawing/2014/main" id="{46100A5A-4EB6-A1BE-D374-C630DF60D9F8}"/>
              </a:ext>
            </a:extLst>
          </p:cNvPr>
          <p:cNvSpPr txBox="1"/>
          <p:nvPr/>
        </p:nvSpPr>
        <p:spPr>
          <a:xfrm flipH="1">
            <a:off x="5328138" y="1072634"/>
            <a:ext cx="563881" cy="369332"/>
          </a:xfrm>
          <a:prstGeom prst="rect">
            <a:avLst/>
          </a:prstGeom>
          <a:noFill/>
        </p:spPr>
        <p:txBody>
          <a:bodyPr wrap="square" rtlCol="0">
            <a:spAutoFit/>
          </a:bodyPr>
          <a:lstStyle/>
          <a:p>
            <a:r>
              <a:rPr lang="es-MX" dirty="0">
                <a:solidFill>
                  <a:schemeClr val="bg1"/>
                </a:solidFill>
              </a:rPr>
              <a:t>44</a:t>
            </a:r>
          </a:p>
        </p:txBody>
      </p:sp>
    </p:spTree>
    <p:extLst>
      <p:ext uri="{BB962C8B-B14F-4D97-AF65-F5344CB8AC3E}">
        <p14:creationId xmlns:p14="http://schemas.microsoft.com/office/powerpoint/2010/main" val="1379552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7"/>
          </p:nvPr>
        </p:nvSpPr>
        <p:spPr/>
        <p:txBody>
          <a:bodyPr/>
          <a:lstStyle/>
          <a:p>
            <a:pPr marL="25400">
              <a:lnSpc>
                <a:spcPts val="1240"/>
              </a:lnSpc>
            </a:pPr>
            <a:fld id="{81D60167-4931-47E6-BA6A-407CBD079E47}" type="slidenum">
              <a:rPr lang="es-MX" smtClean="0"/>
              <a:pPr marL="25400">
                <a:lnSpc>
                  <a:spcPts val="1240"/>
                </a:lnSpc>
              </a:pPr>
              <a:t>9</a:t>
            </a:fld>
            <a:endParaRPr lang="es-MX" dirty="0"/>
          </a:p>
        </p:txBody>
      </p:sp>
      <p:pic>
        <p:nvPicPr>
          <p:cNvPr id="4" name="Imagen 3"/>
          <p:cNvPicPr>
            <a:picLocks noChangeAspect="1"/>
          </p:cNvPicPr>
          <p:nvPr/>
        </p:nvPicPr>
        <p:blipFill>
          <a:blip r:embed="rId2"/>
          <a:stretch>
            <a:fillRect/>
          </a:stretch>
        </p:blipFill>
        <p:spPr>
          <a:xfrm>
            <a:off x="228600" y="1219200"/>
            <a:ext cx="8765460" cy="4605483"/>
          </a:xfrm>
          <a:prstGeom prst="rect">
            <a:avLst/>
          </a:prstGeom>
        </p:spPr>
      </p:pic>
      <p:sp>
        <p:nvSpPr>
          <p:cNvPr id="5" name="CuadroTexto 4"/>
          <p:cNvSpPr txBox="1"/>
          <p:nvPr/>
        </p:nvSpPr>
        <p:spPr>
          <a:xfrm>
            <a:off x="1243778" y="426444"/>
            <a:ext cx="7664256" cy="523220"/>
          </a:xfrm>
          <a:prstGeom prst="rect">
            <a:avLst/>
          </a:prstGeom>
          <a:noFill/>
        </p:spPr>
        <p:txBody>
          <a:bodyPr wrap="square" rtlCol="0">
            <a:spAutoFit/>
          </a:bodyPr>
          <a:lstStyle/>
          <a:p>
            <a:r>
              <a:rPr lang="es-MX" sz="2800" dirty="0">
                <a:solidFill>
                  <a:srgbClr val="FF0000"/>
                </a:solidFill>
              </a:rPr>
              <a:t>Toda la región del sureste del Valle de México</a:t>
            </a:r>
          </a:p>
        </p:txBody>
      </p:sp>
    </p:spTree>
    <p:extLst>
      <p:ext uri="{BB962C8B-B14F-4D97-AF65-F5344CB8AC3E}">
        <p14:creationId xmlns:p14="http://schemas.microsoft.com/office/powerpoint/2010/main" val="4060860255"/>
      </p:ext>
    </p:extLst>
  </p:cSld>
  <p:clrMapOvr>
    <a:masterClrMapping/>
  </p:clrMapOvr>
</p:sld>
</file>

<file path=ppt/theme/theme1.xml><?xml version="1.0" encoding="utf-8"?>
<a:theme xmlns:a="http://schemas.openxmlformats.org/drawingml/2006/main" name="Office Theme">
  <a:themeElements>
    <a:clrScheme name="Personalizado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5381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31789</TotalTime>
  <Words>1312</Words>
  <Application>Microsoft Office PowerPoint</Application>
  <PresentationFormat>Presentación en pantalla (4:3)</PresentationFormat>
  <Paragraphs>215</Paragraphs>
  <Slides>32</Slides>
  <Notes>4</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32</vt:i4>
      </vt:variant>
    </vt:vector>
  </HeadingPairs>
  <TitlesOfParts>
    <vt:vector size="45" baseType="lpstr">
      <vt:lpstr>Abadi</vt:lpstr>
      <vt:lpstr>Arial</vt:lpstr>
      <vt:lpstr>Arial Black</vt:lpstr>
      <vt:lpstr>Calibri</vt:lpstr>
      <vt:lpstr>Monserrat</vt:lpstr>
      <vt:lpstr>Montserrat</vt:lpstr>
      <vt:lpstr>Montserrat Light</vt:lpstr>
      <vt:lpstr>Montserrat Medium</vt:lpstr>
      <vt:lpstr>Montserrat SemiBold</vt:lpstr>
      <vt:lpstr>Symbol</vt:lpstr>
      <vt:lpstr>Times New Roman</vt:lpstr>
      <vt:lpstr>Wingdings</vt:lpstr>
      <vt:lpstr>Office Theme</vt:lpstr>
      <vt:lpstr>Habilitación del Lago Tláhuac-Xico</vt:lpstr>
      <vt:lpstr>Estrategias: Plan Hídrico  CRAyLC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Permiten y alientan este proyecto:</vt:lpstr>
      <vt:lpstr>NOM-127-SSA1-1994 mod. 2000</vt:lpstr>
      <vt:lpstr>NOM-179-SSA1-2020</vt:lpstr>
      <vt:lpstr>NOM-014-CONAGUA-2003</vt:lpstr>
      <vt:lpstr>Presentación de PowerPoint</vt:lpstr>
      <vt:lpstr>Calidad del agua en Lago y residual</vt:lpstr>
      <vt:lpstr>6 módulos de 230 L/s de AR 6 x 67 L/s = 402 L/s riego y 6 x 126 = 756 L/s agua potable Incremento en la inversión I230 = I200 x (230/200)0.67 = I200 x 1.098 = 1.1 I200 (aumenta un 10% la inversión).</vt:lpstr>
      <vt:lpstr>IV. PTAR, PLANTA POTABILIZADORA</vt:lpstr>
      <vt:lpstr>Presentación de PowerPoint</vt:lpstr>
      <vt:lpstr>Distribución del agua potable</vt:lpstr>
      <vt:lpstr>Red de riego propuesta</vt:lpstr>
      <vt:lpstr>Presentación de PowerPoint</vt:lpstr>
      <vt:lpstr>Presentación de PowerPoint</vt:lpstr>
      <vt:lpstr>Proceso combinado: elevación de bordos y dragado marino</vt:lpstr>
      <vt:lpstr>Presentación de PowerPoint</vt:lpstr>
      <vt:lpstr>Presupuesto del proyecto</vt:lpstr>
      <vt:lpstr>Presupuesto inmediato</vt:lpstr>
      <vt:lpstr>PHLTX en números</vt:lpstr>
      <vt:lpstr>Certeza jurídica que contenga:</vt:lpstr>
      <vt:lpstr>Pasos a seguir:</vt:lpstr>
      <vt:lpstr>Beneficios de habilitar el Lago Xico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Acciones Conjuntas</dc:title>
  <dc:creator>Jesus B. Maqueda</dc:creator>
  <cp:lastModifiedBy>Monroy Hermosillo Oscar Armando</cp:lastModifiedBy>
  <cp:revision>760</cp:revision>
  <cp:lastPrinted>2021-11-19T15:19:42Z</cp:lastPrinted>
  <dcterms:created xsi:type="dcterms:W3CDTF">2020-11-04T15:21:03Z</dcterms:created>
  <dcterms:modified xsi:type="dcterms:W3CDTF">2022-10-03T17:58:55Z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2020-08-27T00:00:00Z</vt:filetime>
  </property>
  <property fmtid="{D5CDD505-2E9C-101B-9397-08002B2CF9AE}" pid="3" name="Creator">
    <vt:lpwstr>Microsoft® PowerPoint® para Office 365</vt:lpwstr>
  </property>
  <property fmtid="{D5CDD505-2E9C-101B-9397-08002B2CF9AE}" pid="4" name="LastSaved">
    <vt:filetime>2020-11-04T00:00:00Z</vt:filetime>
  </property>
</Properties>
</file>